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96" r:id="rId2"/>
    <p:sldId id="335" r:id="rId3"/>
    <p:sldId id="339" r:id="rId4"/>
    <p:sldId id="340" r:id="rId5"/>
    <p:sldId id="341" r:id="rId6"/>
    <p:sldId id="342" r:id="rId7"/>
    <p:sldId id="343" r:id="rId8"/>
    <p:sldId id="321" r:id="rId9"/>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D73"/>
    <a:srgbClr val="66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27" autoAdjust="0"/>
    <p:restoredTop sz="94660"/>
  </p:normalViewPr>
  <p:slideViewPr>
    <p:cSldViewPr snapToGrid="0">
      <p:cViewPr varScale="1">
        <p:scale>
          <a:sx n="116" d="100"/>
          <a:sy n="116" d="100"/>
        </p:scale>
        <p:origin x="402" y="102"/>
      </p:cViewPr>
      <p:guideLst/>
    </p:cSldViewPr>
  </p:slideViewPr>
  <p:notesTextViewPr>
    <p:cViewPr>
      <p:scale>
        <a:sx n="1" d="1"/>
        <a:sy n="1" d="1"/>
      </p:scale>
      <p:origin x="0" y="0"/>
    </p:cViewPr>
  </p:notesTextViewPr>
  <p:notesViewPr>
    <p:cSldViewPr snapToGrid="0">
      <p:cViewPr varScale="1">
        <p:scale>
          <a:sx n="50" d="100"/>
          <a:sy n="50" d="100"/>
        </p:scale>
        <p:origin x="2635" y="5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862D59D6-628C-411B-AA07-ABB51619F10B}" type="datetimeFigureOut">
              <a:rPr lang="en-US" smtClean="0"/>
              <a:t>3/29/2016</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7981F636-BAF6-408A-9288-C9C2F397578D}" type="slidenum">
              <a:rPr lang="en-US" smtClean="0"/>
              <a:t>‹#›</a:t>
            </a:fld>
            <a:endParaRPr lang="en-US"/>
          </a:p>
        </p:txBody>
      </p:sp>
    </p:spTree>
    <p:extLst>
      <p:ext uri="{BB962C8B-B14F-4D97-AF65-F5344CB8AC3E}">
        <p14:creationId xmlns:p14="http://schemas.microsoft.com/office/powerpoint/2010/main" val="4755587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1800" y="708025"/>
            <a:ext cx="6302375" cy="3544888"/>
          </a:xfrm>
          <a:prstGeom prst="rect">
            <a:avLst/>
          </a:prstGeom>
        </p:spPr>
      </p:sp>
      <p:sp>
        <p:nvSpPr>
          <p:cNvPr id="3" name="Notes Placeholder 2"/>
          <p:cNvSpPr>
            <a:spLocks noGrp="1"/>
          </p:cNvSpPr>
          <p:nvPr>
            <p:ph type="body" idx="1"/>
          </p:nvPr>
        </p:nvSpPr>
        <p:spPr>
          <a:xfrm>
            <a:off x="716945" y="4489710"/>
            <a:ext cx="5732299" cy="4253750"/>
          </a:xfrm>
          <a:prstGeom prst="rect">
            <a:avLst/>
          </a:prstGeom>
        </p:spPr>
        <p:txBody>
          <a:bodyPr/>
          <a:lstStyle/>
          <a:p>
            <a:endParaRPr lang="en-US" dirty="0"/>
          </a:p>
        </p:txBody>
      </p:sp>
      <p:sp>
        <p:nvSpPr>
          <p:cNvPr id="4" name="Slide Number Placeholder 3"/>
          <p:cNvSpPr>
            <a:spLocks noGrp="1"/>
          </p:cNvSpPr>
          <p:nvPr>
            <p:ph type="sldNum" sz="quarter" idx="10"/>
          </p:nvPr>
        </p:nvSpPr>
        <p:spPr>
          <a:xfrm>
            <a:off x="4059430" y="8976188"/>
            <a:ext cx="3105131" cy="473537"/>
          </a:xfrm>
          <a:prstGeom prst="rect">
            <a:avLst/>
          </a:prstGeom>
        </p:spPr>
        <p:txBody>
          <a:bodyPr/>
          <a:lstStyle/>
          <a:p>
            <a:pPr>
              <a:defRPr/>
            </a:pPr>
            <a:fld id="{AF42608A-7F8D-4015-9FDA-89C792F94ECF}" type="slidenum">
              <a:rPr lang="en-US" smtClean="0"/>
              <a:pPr>
                <a:defRPr/>
              </a:pPr>
              <a:t>3</a:t>
            </a:fld>
            <a:endParaRPr lang="en-US" dirty="0"/>
          </a:p>
        </p:txBody>
      </p:sp>
    </p:spTree>
    <p:extLst>
      <p:ext uri="{BB962C8B-B14F-4D97-AF65-F5344CB8AC3E}">
        <p14:creationId xmlns:p14="http://schemas.microsoft.com/office/powerpoint/2010/main" val="6129035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1800" y="708025"/>
            <a:ext cx="6302375" cy="3544888"/>
          </a:xfrm>
          <a:prstGeom prst="rect">
            <a:avLst/>
          </a:prstGeom>
        </p:spPr>
      </p:sp>
      <p:sp>
        <p:nvSpPr>
          <p:cNvPr id="3" name="Notes Placeholder 2"/>
          <p:cNvSpPr>
            <a:spLocks noGrp="1"/>
          </p:cNvSpPr>
          <p:nvPr>
            <p:ph type="body" idx="1"/>
          </p:nvPr>
        </p:nvSpPr>
        <p:spPr>
          <a:xfrm>
            <a:off x="716945" y="4489710"/>
            <a:ext cx="5732299" cy="4253750"/>
          </a:xfrm>
          <a:prstGeom prst="rect">
            <a:avLst/>
          </a:prstGeom>
        </p:spPr>
        <p:txBody>
          <a:bodyPr/>
          <a:lstStyle/>
          <a:p>
            <a:endParaRPr lang="en-US" dirty="0"/>
          </a:p>
        </p:txBody>
      </p:sp>
      <p:sp>
        <p:nvSpPr>
          <p:cNvPr id="4" name="Slide Number Placeholder 3"/>
          <p:cNvSpPr>
            <a:spLocks noGrp="1"/>
          </p:cNvSpPr>
          <p:nvPr>
            <p:ph type="sldNum" sz="quarter" idx="10"/>
          </p:nvPr>
        </p:nvSpPr>
        <p:spPr>
          <a:xfrm>
            <a:off x="4059430" y="8976188"/>
            <a:ext cx="3105131" cy="473537"/>
          </a:xfrm>
          <a:prstGeom prst="rect">
            <a:avLst/>
          </a:prstGeom>
        </p:spPr>
        <p:txBody>
          <a:bodyPr/>
          <a:lstStyle/>
          <a:p>
            <a:pPr>
              <a:defRPr/>
            </a:pPr>
            <a:fld id="{AF42608A-7F8D-4015-9FDA-89C792F94ECF}" type="slidenum">
              <a:rPr lang="en-US" smtClean="0"/>
              <a:pPr>
                <a:defRPr/>
              </a:pPr>
              <a:t>4</a:t>
            </a:fld>
            <a:endParaRPr lang="en-US" dirty="0"/>
          </a:p>
        </p:txBody>
      </p:sp>
    </p:spTree>
    <p:extLst>
      <p:ext uri="{BB962C8B-B14F-4D97-AF65-F5344CB8AC3E}">
        <p14:creationId xmlns:p14="http://schemas.microsoft.com/office/powerpoint/2010/main" val="28532021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1800" y="708025"/>
            <a:ext cx="6302375" cy="3544888"/>
          </a:xfrm>
          <a:prstGeom prst="rect">
            <a:avLst/>
          </a:prstGeom>
        </p:spPr>
      </p:sp>
      <p:sp>
        <p:nvSpPr>
          <p:cNvPr id="3" name="Notes Placeholder 2"/>
          <p:cNvSpPr>
            <a:spLocks noGrp="1"/>
          </p:cNvSpPr>
          <p:nvPr>
            <p:ph type="body" idx="1"/>
          </p:nvPr>
        </p:nvSpPr>
        <p:spPr>
          <a:xfrm>
            <a:off x="716945" y="4489710"/>
            <a:ext cx="5732299" cy="4253750"/>
          </a:xfrm>
          <a:prstGeom prst="rect">
            <a:avLst/>
          </a:prstGeom>
        </p:spPr>
        <p:txBody>
          <a:bodyPr/>
          <a:lstStyle/>
          <a:p>
            <a:endParaRPr lang="en-US" dirty="0"/>
          </a:p>
        </p:txBody>
      </p:sp>
      <p:sp>
        <p:nvSpPr>
          <p:cNvPr id="4" name="Slide Number Placeholder 3"/>
          <p:cNvSpPr>
            <a:spLocks noGrp="1"/>
          </p:cNvSpPr>
          <p:nvPr>
            <p:ph type="sldNum" sz="quarter" idx="10"/>
          </p:nvPr>
        </p:nvSpPr>
        <p:spPr>
          <a:xfrm>
            <a:off x="4059430" y="8976188"/>
            <a:ext cx="3105131" cy="473537"/>
          </a:xfrm>
          <a:prstGeom prst="rect">
            <a:avLst/>
          </a:prstGeom>
        </p:spPr>
        <p:txBody>
          <a:bodyPr/>
          <a:lstStyle/>
          <a:p>
            <a:pPr>
              <a:defRPr/>
            </a:pPr>
            <a:fld id="{AF42608A-7F8D-4015-9FDA-89C792F94ECF}" type="slidenum">
              <a:rPr lang="en-US" smtClean="0"/>
              <a:pPr>
                <a:defRPr/>
              </a:pPr>
              <a:t>5</a:t>
            </a:fld>
            <a:endParaRPr lang="en-US" dirty="0"/>
          </a:p>
        </p:txBody>
      </p:sp>
    </p:spTree>
    <p:extLst>
      <p:ext uri="{BB962C8B-B14F-4D97-AF65-F5344CB8AC3E}">
        <p14:creationId xmlns:p14="http://schemas.microsoft.com/office/powerpoint/2010/main" val="36406914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1800" y="708025"/>
            <a:ext cx="6302375" cy="3544888"/>
          </a:xfrm>
          <a:prstGeom prst="rect">
            <a:avLst/>
          </a:prstGeom>
        </p:spPr>
      </p:sp>
      <p:sp>
        <p:nvSpPr>
          <p:cNvPr id="3" name="Notes Placeholder 2"/>
          <p:cNvSpPr>
            <a:spLocks noGrp="1"/>
          </p:cNvSpPr>
          <p:nvPr>
            <p:ph type="body" idx="1"/>
          </p:nvPr>
        </p:nvSpPr>
        <p:spPr>
          <a:xfrm>
            <a:off x="716945" y="4489710"/>
            <a:ext cx="5732299" cy="4253750"/>
          </a:xfrm>
          <a:prstGeom prst="rect">
            <a:avLst/>
          </a:prstGeom>
        </p:spPr>
        <p:txBody>
          <a:bodyPr/>
          <a:lstStyle/>
          <a:p>
            <a:endParaRPr lang="en-US" dirty="0"/>
          </a:p>
        </p:txBody>
      </p:sp>
      <p:sp>
        <p:nvSpPr>
          <p:cNvPr id="4" name="Slide Number Placeholder 3"/>
          <p:cNvSpPr>
            <a:spLocks noGrp="1"/>
          </p:cNvSpPr>
          <p:nvPr>
            <p:ph type="sldNum" sz="quarter" idx="10"/>
          </p:nvPr>
        </p:nvSpPr>
        <p:spPr>
          <a:xfrm>
            <a:off x="4059430" y="8976188"/>
            <a:ext cx="3105131" cy="473537"/>
          </a:xfrm>
          <a:prstGeom prst="rect">
            <a:avLst/>
          </a:prstGeom>
        </p:spPr>
        <p:txBody>
          <a:bodyPr/>
          <a:lstStyle/>
          <a:p>
            <a:pPr>
              <a:defRPr/>
            </a:pPr>
            <a:fld id="{AF42608A-7F8D-4015-9FDA-89C792F94ECF}" type="slidenum">
              <a:rPr lang="en-US" smtClean="0"/>
              <a:pPr>
                <a:defRPr/>
              </a:pPr>
              <a:t>6</a:t>
            </a:fld>
            <a:endParaRPr lang="en-US" dirty="0"/>
          </a:p>
        </p:txBody>
      </p:sp>
    </p:spTree>
    <p:extLst>
      <p:ext uri="{BB962C8B-B14F-4D97-AF65-F5344CB8AC3E}">
        <p14:creationId xmlns:p14="http://schemas.microsoft.com/office/powerpoint/2010/main" val="9489536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1800" y="708025"/>
            <a:ext cx="6302375" cy="3544888"/>
          </a:xfrm>
          <a:prstGeom prst="rect">
            <a:avLst/>
          </a:prstGeom>
        </p:spPr>
      </p:sp>
      <p:sp>
        <p:nvSpPr>
          <p:cNvPr id="3" name="Notes Placeholder 2"/>
          <p:cNvSpPr>
            <a:spLocks noGrp="1"/>
          </p:cNvSpPr>
          <p:nvPr>
            <p:ph type="body" idx="1"/>
          </p:nvPr>
        </p:nvSpPr>
        <p:spPr>
          <a:xfrm>
            <a:off x="716945" y="4489710"/>
            <a:ext cx="5732299" cy="4253750"/>
          </a:xfrm>
          <a:prstGeom prst="rect">
            <a:avLst/>
          </a:prstGeom>
        </p:spPr>
        <p:txBody>
          <a:bodyPr/>
          <a:lstStyle/>
          <a:p>
            <a:endParaRPr lang="en-US" dirty="0"/>
          </a:p>
        </p:txBody>
      </p:sp>
      <p:sp>
        <p:nvSpPr>
          <p:cNvPr id="4" name="Slide Number Placeholder 3"/>
          <p:cNvSpPr>
            <a:spLocks noGrp="1"/>
          </p:cNvSpPr>
          <p:nvPr>
            <p:ph type="sldNum" sz="quarter" idx="10"/>
          </p:nvPr>
        </p:nvSpPr>
        <p:spPr>
          <a:xfrm>
            <a:off x="4059430" y="8976188"/>
            <a:ext cx="3105131" cy="473537"/>
          </a:xfrm>
          <a:prstGeom prst="rect">
            <a:avLst/>
          </a:prstGeom>
        </p:spPr>
        <p:txBody>
          <a:bodyPr/>
          <a:lstStyle/>
          <a:p>
            <a:pPr>
              <a:defRPr/>
            </a:pPr>
            <a:fld id="{AF42608A-7F8D-4015-9FDA-89C792F94ECF}" type="slidenum">
              <a:rPr lang="en-US" smtClean="0"/>
              <a:pPr>
                <a:defRPr/>
              </a:pPr>
              <a:t>7</a:t>
            </a:fld>
            <a:endParaRPr lang="en-US" dirty="0"/>
          </a:p>
        </p:txBody>
      </p:sp>
    </p:spTree>
    <p:extLst>
      <p:ext uri="{BB962C8B-B14F-4D97-AF65-F5344CB8AC3E}">
        <p14:creationId xmlns:p14="http://schemas.microsoft.com/office/powerpoint/2010/main" val="66290690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Rectangle 7"/>
          <p:cNvSpPr/>
          <p:nvPr userDrawn="1"/>
        </p:nvSpPr>
        <p:spPr>
          <a:xfrm>
            <a:off x="0" y="4652010"/>
            <a:ext cx="12192000" cy="2229962"/>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 name="Title 1"/>
          <p:cNvSpPr>
            <a:spLocks noGrp="1"/>
          </p:cNvSpPr>
          <p:nvPr>
            <p:ph type="ctrTitle"/>
          </p:nvPr>
        </p:nvSpPr>
        <p:spPr>
          <a:xfrm>
            <a:off x="1524000" y="1122363"/>
            <a:ext cx="9144000" cy="2387600"/>
          </a:xfrm>
        </p:spPr>
        <p:txBody>
          <a:bodyPr anchor="b"/>
          <a:lstStyle>
            <a:lvl1pPr algn="ctr">
              <a:defRPr sz="4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800" b="1">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815340" y="5453380"/>
            <a:ext cx="2743200" cy="365125"/>
          </a:xfrm>
        </p:spPr>
        <p:txBody>
          <a:bodyPr/>
          <a:lstStyle>
            <a:lvl1pPr>
              <a:defRPr sz="1800" b="1">
                <a:solidFill>
                  <a:schemeClr val="bg1"/>
                </a:solidFill>
              </a:defRPr>
            </a:lvl1pPr>
          </a:lstStyle>
          <a:p>
            <a:fld id="{E8CA81D2-839A-4761-BDB1-BB809AEA21BD}" type="datetime1">
              <a:rPr lang="en-US" smtClean="0"/>
              <a:t>3/29/2016</a:t>
            </a:fld>
            <a:endParaRPr lang="en-US" dirty="0"/>
          </a:p>
        </p:txBody>
      </p:sp>
      <p:sp>
        <p:nvSpPr>
          <p:cNvPr id="9" name="Rectangle 8"/>
          <p:cNvSpPr/>
          <p:nvPr userDrawn="1"/>
        </p:nvSpPr>
        <p:spPr>
          <a:xfrm>
            <a:off x="0" y="4552950"/>
            <a:ext cx="12207240" cy="76200"/>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4457" y="361952"/>
            <a:ext cx="3044952" cy="968849"/>
          </a:xfrm>
          <a:prstGeom prst="rect">
            <a:avLst/>
          </a:prstGeom>
        </p:spPr>
      </p:pic>
    </p:spTree>
    <p:extLst>
      <p:ext uri="{BB962C8B-B14F-4D97-AF65-F5344CB8AC3E}">
        <p14:creationId xmlns:p14="http://schemas.microsoft.com/office/powerpoint/2010/main" val="19579272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8" name="Rectangle 7"/>
          <p:cNvSpPr/>
          <p:nvPr userDrawn="1"/>
        </p:nvSpPr>
        <p:spPr>
          <a:xfrm>
            <a:off x="0" y="44933"/>
            <a:ext cx="12207240" cy="299605"/>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9" name="Rectangle 8"/>
          <p:cNvSpPr/>
          <p:nvPr userDrawn="1"/>
        </p:nvSpPr>
        <p:spPr>
          <a:xfrm>
            <a:off x="0" y="-30480"/>
            <a:ext cx="12207240" cy="81394"/>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5" name="Date Placeholder 4"/>
          <p:cNvSpPr>
            <a:spLocks noGrp="1"/>
          </p:cNvSpPr>
          <p:nvPr>
            <p:ph type="dt" sz="half" idx="10"/>
          </p:nvPr>
        </p:nvSpPr>
        <p:spPr>
          <a:xfrm>
            <a:off x="62706" y="-55029"/>
            <a:ext cx="2743200" cy="365125"/>
          </a:xfrm>
        </p:spPr>
        <p:txBody>
          <a:bodyPr/>
          <a:lstStyle>
            <a:lvl1pPr>
              <a:defRPr sz="1400" b="1">
                <a:solidFill>
                  <a:schemeClr val="bg1"/>
                </a:solidFill>
              </a:defRPr>
            </a:lvl1pPr>
          </a:lstStyle>
          <a:p>
            <a:fld id="{BFB45F1A-630B-4923-AC94-0ACEE9F0B2F3}" type="datetime1">
              <a:rPr lang="en-US" smtClean="0"/>
              <a:t>3/29/2016</a:t>
            </a:fld>
            <a:endParaRPr lang="en-US" dirty="0"/>
          </a:p>
        </p:txBody>
      </p:sp>
      <p:sp>
        <p:nvSpPr>
          <p:cNvPr id="7" name="Slide Number Placeholder 6"/>
          <p:cNvSpPr>
            <a:spLocks noGrp="1"/>
          </p:cNvSpPr>
          <p:nvPr>
            <p:ph type="sldNum" sz="quarter" idx="12"/>
          </p:nvPr>
        </p:nvSpPr>
        <p:spPr>
          <a:xfrm>
            <a:off x="9353550" y="-77889"/>
            <a:ext cx="2743200" cy="365125"/>
          </a:xfrm>
        </p:spPr>
        <p:txBody>
          <a:bodyPr/>
          <a:lstStyle>
            <a:lvl1pPr>
              <a:defRPr>
                <a:solidFill>
                  <a:schemeClr val="bg1"/>
                </a:solidFill>
              </a:defRPr>
            </a:lvl1pPr>
          </a:lstStyle>
          <a:p>
            <a:fld id="{BB058067-43B8-4E0A-B575-A1270051252D}" type="slidenum">
              <a:rPr lang="en-US" smtClean="0"/>
              <a:pPr/>
              <a:t>‹#›</a:t>
            </a:fld>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11968" y="6311900"/>
            <a:ext cx="1444752" cy="459694"/>
          </a:xfrm>
          <a:prstGeom prst="rect">
            <a:avLst/>
          </a:prstGeom>
        </p:spPr>
      </p:pic>
    </p:spTree>
    <p:extLst>
      <p:ext uri="{BB962C8B-B14F-4D97-AF65-F5344CB8AC3E}">
        <p14:creationId xmlns:p14="http://schemas.microsoft.com/office/powerpoint/2010/main" val="15410063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p:nvPr userDrawn="1"/>
        </p:nvSpPr>
        <p:spPr>
          <a:xfrm>
            <a:off x="0" y="44933"/>
            <a:ext cx="12207240" cy="299605"/>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8" name="Rectangle 7"/>
          <p:cNvSpPr/>
          <p:nvPr userDrawn="1"/>
        </p:nvSpPr>
        <p:spPr>
          <a:xfrm>
            <a:off x="0" y="-30480"/>
            <a:ext cx="12207240" cy="81394"/>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 name="Date Placeholder 3"/>
          <p:cNvSpPr>
            <a:spLocks noGrp="1"/>
          </p:cNvSpPr>
          <p:nvPr>
            <p:ph type="dt" sz="half" idx="10"/>
          </p:nvPr>
        </p:nvSpPr>
        <p:spPr>
          <a:xfrm>
            <a:off x="95250" y="-30480"/>
            <a:ext cx="2743200" cy="365125"/>
          </a:xfrm>
        </p:spPr>
        <p:txBody>
          <a:bodyPr/>
          <a:lstStyle>
            <a:lvl1pPr>
              <a:defRPr sz="1400" b="1">
                <a:solidFill>
                  <a:schemeClr val="bg1"/>
                </a:solidFill>
              </a:defRPr>
            </a:lvl1pPr>
          </a:lstStyle>
          <a:p>
            <a:fld id="{B6EEE8B1-A8CD-4209-BDC0-4F2A52303E64}" type="datetime1">
              <a:rPr lang="en-US" smtClean="0"/>
              <a:t>3/29/2016</a:t>
            </a:fld>
            <a:endParaRPr lang="en-US" dirty="0"/>
          </a:p>
        </p:txBody>
      </p:sp>
      <p:sp>
        <p:nvSpPr>
          <p:cNvPr id="6" name="Slide Number Placeholder 5"/>
          <p:cNvSpPr>
            <a:spLocks noGrp="1"/>
          </p:cNvSpPr>
          <p:nvPr>
            <p:ph type="sldNum" sz="quarter" idx="12"/>
          </p:nvPr>
        </p:nvSpPr>
        <p:spPr>
          <a:xfrm>
            <a:off x="9342120" y="-30481"/>
            <a:ext cx="2743200" cy="365125"/>
          </a:xfrm>
        </p:spPr>
        <p:txBody>
          <a:bodyPr/>
          <a:lstStyle>
            <a:lvl1pPr>
              <a:defRPr>
                <a:solidFill>
                  <a:schemeClr val="bg1"/>
                </a:solidFill>
              </a:defRPr>
            </a:lvl1pPr>
          </a:lstStyle>
          <a:p>
            <a:fld id="{BB058067-43B8-4E0A-B575-A1270051252D}" type="slidenum">
              <a:rPr lang="en-US" smtClean="0"/>
              <a:pPr/>
              <a:t>‹#›</a:t>
            </a:fld>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11968" y="6311900"/>
            <a:ext cx="1444752" cy="459694"/>
          </a:xfrm>
          <a:prstGeom prst="rect">
            <a:avLst/>
          </a:prstGeom>
        </p:spPr>
      </p:pic>
    </p:spTree>
    <p:extLst>
      <p:ext uri="{BB962C8B-B14F-4D97-AF65-F5344CB8AC3E}">
        <p14:creationId xmlns:p14="http://schemas.microsoft.com/office/powerpoint/2010/main" val="30318916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p:nvPr userDrawn="1"/>
        </p:nvSpPr>
        <p:spPr>
          <a:xfrm>
            <a:off x="0" y="44933"/>
            <a:ext cx="12207240" cy="299605"/>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8" name="Rectangle 7"/>
          <p:cNvSpPr/>
          <p:nvPr userDrawn="1"/>
        </p:nvSpPr>
        <p:spPr>
          <a:xfrm>
            <a:off x="0" y="-30480"/>
            <a:ext cx="12207240" cy="81394"/>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 name="Date Placeholder 3"/>
          <p:cNvSpPr>
            <a:spLocks noGrp="1"/>
          </p:cNvSpPr>
          <p:nvPr>
            <p:ph type="dt" sz="half" idx="10"/>
          </p:nvPr>
        </p:nvSpPr>
        <p:spPr>
          <a:xfrm>
            <a:off x="106680" y="-20587"/>
            <a:ext cx="2743200" cy="365125"/>
          </a:xfrm>
        </p:spPr>
        <p:txBody>
          <a:bodyPr/>
          <a:lstStyle>
            <a:lvl1pPr>
              <a:defRPr sz="1400" b="1">
                <a:solidFill>
                  <a:schemeClr val="bg1"/>
                </a:solidFill>
              </a:defRPr>
            </a:lvl1pPr>
          </a:lstStyle>
          <a:p>
            <a:fld id="{0A858624-CAD2-4862-B4A7-5977B8311EB2}" type="datetime1">
              <a:rPr lang="en-US" smtClean="0"/>
              <a:t>3/29/2016</a:t>
            </a:fld>
            <a:endParaRPr lang="en-US" dirty="0"/>
          </a:p>
        </p:txBody>
      </p:sp>
      <p:sp>
        <p:nvSpPr>
          <p:cNvPr id="6" name="Slide Number Placeholder 5"/>
          <p:cNvSpPr>
            <a:spLocks noGrp="1"/>
          </p:cNvSpPr>
          <p:nvPr>
            <p:ph type="sldNum" sz="quarter" idx="12"/>
          </p:nvPr>
        </p:nvSpPr>
        <p:spPr>
          <a:xfrm>
            <a:off x="9364980" y="-30480"/>
            <a:ext cx="2743200" cy="365125"/>
          </a:xfrm>
        </p:spPr>
        <p:txBody>
          <a:bodyPr/>
          <a:lstStyle>
            <a:lvl1pPr>
              <a:defRPr>
                <a:solidFill>
                  <a:schemeClr val="bg1"/>
                </a:solidFill>
              </a:defRPr>
            </a:lvl1pPr>
          </a:lstStyle>
          <a:p>
            <a:fld id="{BB058067-43B8-4E0A-B575-A1270051252D}" type="slidenum">
              <a:rPr lang="en-US" smtClean="0"/>
              <a:pPr/>
              <a:t>‹#›</a:t>
            </a:fld>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11968" y="6311900"/>
            <a:ext cx="1444752" cy="459694"/>
          </a:xfrm>
          <a:prstGeom prst="rect">
            <a:avLst/>
          </a:prstGeom>
        </p:spPr>
      </p:pic>
    </p:spTree>
    <p:extLst>
      <p:ext uri="{BB962C8B-B14F-4D97-AF65-F5344CB8AC3E}">
        <p14:creationId xmlns:p14="http://schemas.microsoft.com/office/powerpoint/2010/main" val="13285450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8" name="Rectangle 7"/>
          <p:cNvSpPr/>
          <p:nvPr userDrawn="1"/>
        </p:nvSpPr>
        <p:spPr>
          <a:xfrm>
            <a:off x="0" y="4652010"/>
            <a:ext cx="12192000" cy="2229962"/>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 name="Title 1"/>
          <p:cNvSpPr>
            <a:spLocks noGrp="1"/>
          </p:cNvSpPr>
          <p:nvPr>
            <p:ph type="ctrTitle"/>
          </p:nvPr>
        </p:nvSpPr>
        <p:spPr>
          <a:xfrm>
            <a:off x="1524000" y="1122363"/>
            <a:ext cx="9144000" cy="2387600"/>
          </a:xfrm>
        </p:spPr>
        <p:txBody>
          <a:bodyPr anchor="b"/>
          <a:lstStyle>
            <a:lvl1pPr algn="ctr">
              <a:defRPr sz="4000" b="1"/>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928052"/>
          </a:xfrm>
        </p:spPr>
        <p:txBody>
          <a:bodyPr>
            <a:normAutofit/>
          </a:bodyPr>
          <a:lstStyle>
            <a:lvl1pPr marL="0" indent="0" algn="ctr">
              <a:buNone/>
              <a:defRPr sz="2800" b="1">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464457" y="5946774"/>
            <a:ext cx="2743200" cy="365125"/>
          </a:xfrm>
        </p:spPr>
        <p:txBody>
          <a:bodyPr/>
          <a:lstStyle>
            <a:lvl1pPr>
              <a:defRPr sz="1800" b="1">
                <a:solidFill>
                  <a:schemeClr val="bg1"/>
                </a:solidFill>
              </a:defRPr>
            </a:lvl1pPr>
          </a:lstStyle>
          <a:p>
            <a:fld id="{5132D8FB-2287-437B-A2A1-64D8EBE8F850}" type="datetime1">
              <a:rPr lang="en-US" smtClean="0"/>
              <a:t>3/29/2016</a:t>
            </a:fld>
            <a:endParaRPr lang="en-US" dirty="0"/>
          </a:p>
        </p:txBody>
      </p:sp>
      <p:sp>
        <p:nvSpPr>
          <p:cNvPr id="9" name="Rectangle 8"/>
          <p:cNvSpPr/>
          <p:nvPr userDrawn="1"/>
        </p:nvSpPr>
        <p:spPr>
          <a:xfrm>
            <a:off x="0" y="4552950"/>
            <a:ext cx="12207240" cy="76200"/>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4457" y="361952"/>
            <a:ext cx="3044952" cy="968849"/>
          </a:xfrm>
          <a:prstGeom prst="rect">
            <a:avLst/>
          </a:prstGeom>
        </p:spPr>
      </p:pic>
      <p:sp>
        <p:nvSpPr>
          <p:cNvPr id="5" name="TextBox 4"/>
          <p:cNvSpPr txBox="1"/>
          <p:nvPr userDrawn="1"/>
        </p:nvSpPr>
        <p:spPr>
          <a:xfrm>
            <a:off x="361587" y="4831119"/>
            <a:ext cx="5742033" cy="369332"/>
          </a:xfrm>
          <a:prstGeom prst="rect">
            <a:avLst/>
          </a:prstGeom>
          <a:noFill/>
        </p:spPr>
        <p:txBody>
          <a:bodyPr wrap="square" rtlCol="0">
            <a:spAutoFit/>
          </a:bodyPr>
          <a:lstStyle/>
          <a:p>
            <a:r>
              <a:rPr lang="en-US" dirty="0" smtClean="0">
                <a:solidFill>
                  <a:schemeClr val="bg1"/>
                </a:solidFill>
              </a:rPr>
              <a:t>A Division of Workers’ Compensation</a:t>
            </a:r>
            <a:endParaRPr lang="en-US" dirty="0">
              <a:solidFill>
                <a:schemeClr val="bg1"/>
              </a:solidFill>
            </a:endParaRPr>
          </a:p>
        </p:txBody>
      </p:sp>
    </p:spTree>
    <p:extLst>
      <p:ext uri="{BB962C8B-B14F-4D97-AF65-F5344CB8AC3E}">
        <p14:creationId xmlns:p14="http://schemas.microsoft.com/office/powerpoint/2010/main" val="46713051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userDrawn="1"/>
        </p:nvSpPr>
        <p:spPr>
          <a:xfrm>
            <a:off x="0" y="44933"/>
            <a:ext cx="12207240" cy="299605"/>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8" name="Rectangle 7"/>
          <p:cNvSpPr/>
          <p:nvPr userDrawn="1"/>
        </p:nvSpPr>
        <p:spPr>
          <a:xfrm>
            <a:off x="0" y="-30480"/>
            <a:ext cx="12207240" cy="81394"/>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 name="Date Placeholder 3"/>
          <p:cNvSpPr>
            <a:spLocks noGrp="1"/>
          </p:cNvSpPr>
          <p:nvPr>
            <p:ph type="dt" sz="half" idx="10"/>
          </p:nvPr>
        </p:nvSpPr>
        <p:spPr>
          <a:xfrm>
            <a:off x="217170" y="-20587"/>
            <a:ext cx="2743200" cy="365125"/>
          </a:xfrm>
        </p:spPr>
        <p:txBody>
          <a:bodyPr/>
          <a:lstStyle>
            <a:lvl1pPr>
              <a:defRPr sz="1600" b="1">
                <a:solidFill>
                  <a:schemeClr val="bg1"/>
                </a:solidFill>
              </a:defRPr>
            </a:lvl1pPr>
          </a:lstStyle>
          <a:p>
            <a:fld id="{2CE913AE-4A81-4E4F-B9CC-947981D22BF2}" type="datetime1">
              <a:rPr lang="en-US" smtClean="0"/>
              <a:t>3/29/2016</a:t>
            </a:fld>
            <a:endParaRPr lang="en-US" dirty="0"/>
          </a:p>
        </p:txBody>
      </p:sp>
      <p:sp>
        <p:nvSpPr>
          <p:cNvPr id="6" name="Slide Number Placeholder 5"/>
          <p:cNvSpPr>
            <a:spLocks noGrp="1"/>
          </p:cNvSpPr>
          <p:nvPr>
            <p:ph type="sldNum" sz="quarter" idx="12"/>
          </p:nvPr>
        </p:nvSpPr>
        <p:spPr>
          <a:xfrm>
            <a:off x="9216390" y="-20588"/>
            <a:ext cx="2743200" cy="365125"/>
          </a:xfrm>
        </p:spPr>
        <p:txBody>
          <a:bodyPr/>
          <a:lstStyle>
            <a:lvl1pPr>
              <a:defRPr b="1">
                <a:solidFill>
                  <a:schemeClr val="bg1"/>
                </a:solidFill>
              </a:defRPr>
            </a:lvl1pPr>
          </a:lstStyle>
          <a:p>
            <a:fld id="{BB058067-43B8-4E0A-B575-A1270051252D}" type="slidenum">
              <a:rPr lang="en-US" smtClean="0"/>
              <a:pPr/>
              <a:t>‹#›</a:t>
            </a:fld>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11968" y="6311900"/>
            <a:ext cx="1444752" cy="459694"/>
          </a:xfrm>
          <a:prstGeom prst="rect">
            <a:avLst/>
          </a:prstGeom>
        </p:spPr>
      </p:pic>
      <p:sp>
        <p:nvSpPr>
          <p:cNvPr id="13" name="TextBox 12"/>
          <p:cNvSpPr txBox="1"/>
          <p:nvPr userDrawn="1"/>
        </p:nvSpPr>
        <p:spPr>
          <a:xfrm>
            <a:off x="217170" y="6366076"/>
            <a:ext cx="4678921" cy="369332"/>
          </a:xfrm>
          <a:prstGeom prst="rect">
            <a:avLst/>
          </a:prstGeom>
          <a:noFill/>
        </p:spPr>
        <p:txBody>
          <a:bodyPr wrap="square" rtlCol="0">
            <a:spAutoFit/>
          </a:bodyPr>
          <a:lstStyle/>
          <a:p>
            <a:r>
              <a:rPr lang="en-US" dirty="0" smtClean="0"/>
              <a:t>A Division of Workers’ Compensation</a:t>
            </a:r>
            <a:endParaRPr lang="en-US" dirty="0"/>
          </a:p>
        </p:txBody>
      </p:sp>
    </p:spTree>
    <p:extLst>
      <p:ext uri="{BB962C8B-B14F-4D97-AF65-F5344CB8AC3E}">
        <p14:creationId xmlns:p14="http://schemas.microsoft.com/office/powerpoint/2010/main" val="94157418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271780" y="177165"/>
            <a:ext cx="2743200" cy="365125"/>
          </a:xfrm>
        </p:spPr>
        <p:txBody>
          <a:bodyPr/>
          <a:lstStyle>
            <a:lvl1pPr>
              <a:defRPr sz="1400" b="1">
                <a:solidFill>
                  <a:srgbClr val="002060"/>
                </a:solidFill>
              </a:defRPr>
            </a:lvl1pPr>
          </a:lstStyle>
          <a:p>
            <a:fld id="{D08DABB8-4400-4360-BD9A-7055A1E403DF}" type="datetime1">
              <a:rPr lang="en-US" smtClean="0"/>
              <a:t>3/29/2016</a:t>
            </a:fld>
            <a:endParaRPr lang="en-US" dirty="0"/>
          </a:p>
        </p:txBody>
      </p:sp>
      <p:sp>
        <p:nvSpPr>
          <p:cNvPr id="6" name="Slide Number Placeholder 5"/>
          <p:cNvSpPr>
            <a:spLocks noGrp="1"/>
          </p:cNvSpPr>
          <p:nvPr>
            <p:ph type="sldNum" sz="quarter" idx="12"/>
          </p:nvPr>
        </p:nvSpPr>
        <p:spPr>
          <a:xfrm>
            <a:off x="9170670" y="177483"/>
            <a:ext cx="2743200" cy="365125"/>
          </a:xfrm>
        </p:spPr>
        <p:txBody>
          <a:bodyPr/>
          <a:lstStyle>
            <a:lvl1pPr>
              <a:defRPr>
                <a:solidFill>
                  <a:srgbClr val="002060"/>
                </a:solidFill>
              </a:defRPr>
            </a:lvl1pPr>
          </a:lstStyle>
          <a:p>
            <a:fld id="{BB058067-43B8-4E0A-B575-A1270051252D}" type="slidenum">
              <a:rPr lang="en-US" smtClean="0"/>
              <a:pPr/>
              <a:t>‹#›</a:t>
            </a:fld>
            <a:endParaRPr lang="en-US" dirty="0"/>
          </a:p>
        </p:txBody>
      </p:sp>
      <p:sp>
        <p:nvSpPr>
          <p:cNvPr id="7" name="Rectangle 6"/>
          <p:cNvSpPr/>
          <p:nvPr userDrawn="1"/>
        </p:nvSpPr>
        <p:spPr>
          <a:xfrm>
            <a:off x="0" y="2324100"/>
            <a:ext cx="7909560" cy="91440"/>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8" name="Rectangle 7"/>
          <p:cNvSpPr/>
          <p:nvPr userDrawn="1"/>
        </p:nvSpPr>
        <p:spPr>
          <a:xfrm>
            <a:off x="0" y="2415540"/>
            <a:ext cx="7909560" cy="3657600"/>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 name="Title 1"/>
          <p:cNvSpPr>
            <a:spLocks noGrp="1"/>
          </p:cNvSpPr>
          <p:nvPr>
            <p:ph type="title"/>
          </p:nvPr>
        </p:nvSpPr>
        <p:spPr>
          <a:xfrm>
            <a:off x="271780" y="1709738"/>
            <a:ext cx="10515600" cy="2852737"/>
          </a:xfrm>
        </p:spPr>
        <p:txBody>
          <a:bodyPr anchor="b">
            <a:normAutofit/>
          </a:bodyPr>
          <a:lstStyle>
            <a:lvl1pPr>
              <a:defRPr sz="4000" b="1">
                <a:solidFill>
                  <a:schemeClr val="bg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b="1">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11968" y="6311900"/>
            <a:ext cx="1444752" cy="459694"/>
          </a:xfrm>
          <a:prstGeom prst="rect">
            <a:avLst/>
          </a:prstGeom>
        </p:spPr>
      </p:pic>
    </p:spTree>
    <p:extLst>
      <p:ext uri="{BB962C8B-B14F-4D97-AF65-F5344CB8AC3E}">
        <p14:creationId xmlns:p14="http://schemas.microsoft.com/office/powerpoint/2010/main" val="177839962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7"/>
          <p:cNvSpPr/>
          <p:nvPr userDrawn="1"/>
        </p:nvSpPr>
        <p:spPr>
          <a:xfrm>
            <a:off x="0" y="44933"/>
            <a:ext cx="12207240" cy="299605"/>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9" name="Slide Number Placeholder 5"/>
          <p:cNvSpPr txBox="1">
            <a:spLocks/>
          </p:cNvSpPr>
          <p:nvPr userDrawn="1"/>
        </p:nvSpPr>
        <p:spPr>
          <a:xfrm>
            <a:off x="9216390" y="-2058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B058067-43B8-4E0A-B575-A1270051252D}" type="slidenum">
              <a:rPr lang="en-US" smtClean="0">
                <a:solidFill>
                  <a:schemeClr val="bg1"/>
                </a:solidFill>
              </a:rPr>
              <a:pPr/>
              <a:t>‹#›</a:t>
            </a:fld>
            <a:endParaRPr lang="en-US" dirty="0">
              <a:solidFill>
                <a:schemeClr val="bg1"/>
              </a:solidFill>
            </a:endParaRPr>
          </a:p>
        </p:txBody>
      </p:sp>
      <p:sp>
        <p:nvSpPr>
          <p:cNvPr id="10" name="Rectangle 9"/>
          <p:cNvSpPr/>
          <p:nvPr userDrawn="1"/>
        </p:nvSpPr>
        <p:spPr>
          <a:xfrm>
            <a:off x="0" y="-30480"/>
            <a:ext cx="12207240" cy="81394"/>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11968" y="6311900"/>
            <a:ext cx="1444752" cy="459694"/>
          </a:xfrm>
          <a:prstGeom prst="rect">
            <a:avLst/>
          </a:prstGeom>
        </p:spPr>
      </p:pic>
      <p:sp>
        <p:nvSpPr>
          <p:cNvPr id="12" name="Date Placeholder 6"/>
          <p:cNvSpPr>
            <a:spLocks noGrp="1"/>
          </p:cNvSpPr>
          <p:nvPr>
            <p:ph type="dt" sz="half" idx="10"/>
          </p:nvPr>
        </p:nvSpPr>
        <p:spPr>
          <a:xfrm>
            <a:off x="175260" y="0"/>
            <a:ext cx="2743200" cy="365125"/>
          </a:xfrm>
        </p:spPr>
        <p:txBody>
          <a:bodyPr/>
          <a:lstStyle>
            <a:lvl1pPr>
              <a:defRPr sz="1400" b="1">
                <a:solidFill>
                  <a:schemeClr val="bg1"/>
                </a:solidFill>
              </a:defRPr>
            </a:lvl1pPr>
          </a:lstStyle>
          <a:p>
            <a:fld id="{EF51F20A-7DCE-45A3-99B3-BC9DFE11BA6E}" type="datetime1">
              <a:rPr lang="en-US" smtClean="0"/>
              <a:t>3/29/2016</a:t>
            </a:fld>
            <a:endParaRPr lang="en-US" dirty="0"/>
          </a:p>
        </p:txBody>
      </p:sp>
    </p:spTree>
    <p:extLst>
      <p:ext uri="{BB962C8B-B14F-4D97-AF65-F5344CB8AC3E}">
        <p14:creationId xmlns:p14="http://schemas.microsoft.com/office/powerpoint/2010/main" val="55237331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p:nvPr userDrawn="1"/>
        </p:nvSpPr>
        <p:spPr>
          <a:xfrm>
            <a:off x="0" y="44933"/>
            <a:ext cx="12207240" cy="299605"/>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11968" y="6311900"/>
            <a:ext cx="1444752" cy="459694"/>
          </a:xfrm>
          <a:prstGeom prst="rect">
            <a:avLst/>
          </a:prstGeom>
        </p:spPr>
      </p:pic>
      <p:sp>
        <p:nvSpPr>
          <p:cNvPr id="12" name="Rectangle 11"/>
          <p:cNvSpPr/>
          <p:nvPr userDrawn="1"/>
        </p:nvSpPr>
        <p:spPr>
          <a:xfrm>
            <a:off x="0" y="-30480"/>
            <a:ext cx="12207240" cy="81394"/>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7" name="Date Placeholder 6"/>
          <p:cNvSpPr>
            <a:spLocks noGrp="1"/>
          </p:cNvSpPr>
          <p:nvPr>
            <p:ph type="dt" sz="half" idx="10"/>
          </p:nvPr>
        </p:nvSpPr>
        <p:spPr>
          <a:xfrm>
            <a:off x="175260" y="0"/>
            <a:ext cx="2743200" cy="365125"/>
          </a:xfrm>
        </p:spPr>
        <p:txBody>
          <a:bodyPr/>
          <a:lstStyle>
            <a:lvl1pPr>
              <a:defRPr sz="1400" b="1">
                <a:solidFill>
                  <a:schemeClr val="bg1"/>
                </a:solidFill>
              </a:defRPr>
            </a:lvl1pPr>
          </a:lstStyle>
          <a:p>
            <a:fld id="{5565D22A-5D27-4A3B-AE75-09542B10FB61}" type="datetime1">
              <a:rPr lang="en-US" smtClean="0"/>
              <a:t>3/29/2016</a:t>
            </a:fld>
            <a:endParaRPr lang="en-US" dirty="0"/>
          </a:p>
        </p:txBody>
      </p:sp>
      <p:sp>
        <p:nvSpPr>
          <p:cNvPr id="13" name="Slide Number Placeholder 5"/>
          <p:cNvSpPr txBox="1">
            <a:spLocks/>
          </p:cNvSpPr>
          <p:nvPr userDrawn="1"/>
        </p:nvSpPr>
        <p:spPr>
          <a:xfrm>
            <a:off x="9216390" y="-2058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B058067-43B8-4E0A-B575-A1270051252D}" type="slidenum">
              <a:rPr lang="en-US" smtClean="0"/>
              <a:pPr/>
              <a:t>‹#›</a:t>
            </a:fld>
            <a:endParaRPr lang="en-US" dirty="0"/>
          </a:p>
        </p:txBody>
      </p:sp>
    </p:spTree>
    <p:extLst>
      <p:ext uri="{BB962C8B-B14F-4D97-AF65-F5344CB8AC3E}">
        <p14:creationId xmlns:p14="http://schemas.microsoft.com/office/powerpoint/2010/main" val="23445938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6" name="Rectangle 5"/>
          <p:cNvSpPr/>
          <p:nvPr userDrawn="1"/>
        </p:nvSpPr>
        <p:spPr>
          <a:xfrm>
            <a:off x="0" y="44933"/>
            <a:ext cx="12207240" cy="299605"/>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7" name="Rectangle 6"/>
          <p:cNvSpPr/>
          <p:nvPr userDrawn="1"/>
        </p:nvSpPr>
        <p:spPr>
          <a:xfrm>
            <a:off x="0" y="-30480"/>
            <a:ext cx="12207240" cy="81394"/>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 name="Date Placeholder 2"/>
          <p:cNvSpPr>
            <a:spLocks noGrp="1"/>
          </p:cNvSpPr>
          <p:nvPr>
            <p:ph type="dt" sz="half" idx="10"/>
          </p:nvPr>
        </p:nvSpPr>
        <p:spPr>
          <a:xfrm>
            <a:off x="83820" y="-20587"/>
            <a:ext cx="2743200" cy="365125"/>
          </a:xfrm>
        </p:spPr>
        <p:txBody>
          <a:bodyPr/>
          <a:lstStyle>
            <a:lvl1pPr>
              <a:defRPr sz="1400" b="1">
                <a:solidFill>
                  <a:schemeClr val="bg1"/>
                </a:solidFill>
              </a:defRPr>
            </a:lvl1pPr>
          </a:lstStyle>
          <a:p>
            <a:fld id="{92E7F0E2-86B3-47EF-BBDA-5B25E7511527}" type="datetime1">
              <a:rPr lang="en-US" smtClean="0"/>
              <a:t>3/29/2016</a:t>
            </a:fld>
            <a:endParaRPr lang="en-US" dirty="0"/>
          </a:p>
        </p:txBody>
      </p:sp>
      <p:sp>
        <p:nvSpPr>
          <p:cNvPr id="5" name="Slide Number Placeholder 4"/>
          <p:cNvSpPr>
            <a:spLocks noGrp="1"/>
          </p:cNvSpPr>
          <p:nvPr>
            <p:ph type="sldNum" sz="quarter" idx="12"/>
          </p:nvPr>
        </p:nvSpPr>
        <p:spPr>
          <a:xfrm>
            <a:off x="9273540" y="-30480"/>
            <a:ext cx="2743200" cy="365125"/>
          </a:xfrm>
        </p:spPr>
        <p:txBody>
          <a:bodyPr/>
          <a:lstStyle>
            <a:lvl1pPr>
              <a:defRPr>
                <a:solidFill>
                  <a:schemeClr val="bg1"/>
                </a:solidFill>
              </a:defRPr>
            </a:lvl1pPr>
          </a:lstStyle>
          <a:p>
            <a:fld id="{BB058067-43B8-4E0A-B575-A1270051252D}" type="slidenum">
              <a:rPr lang="en-US" smtClean="0"/>
              <a:pPr/>
              <a:t>‹#›</a:t>
            </a:fld>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11968" y="6311900"/>
            <a:ext cx="1444752" cy="459694"/>
          </a:xfrm>
          <a:prstGeom prst="rect">
            <a:avLst/>
          </a:prstGeom>
        </p:spPr>
      </p:pic>
    </p:spTree>
    <p:extLst>
      <p:ext uri="{BB962C8B-B14F-4D97-AF65-F5344CB8AC3E}">
        <p14:creationId xmlns:p14="http://schemas.microsoft.com/office/powerpoint/2010/main" val="33582661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11968" y="6311900"/>
            <a:ext cx="1444752" cy="459694"/>
          </a:xfrm>
          <a:prstGeom prst="rect">
            <a:avLst/>
          </a:prstGeom>
        </p:spPr>
      </p:pic>
      <p:sp>
        <p:nvSpPr>
          <p:cNvPr id="6" name="Rectangle 5"/>
          <p:cNvSpPr/>
          <p:nvPr userDrawn="1"/>
        </p:nvSpPr>
        <p:spPr>
          <a:xfrm>
            <a:off x="0" y="44933"/>
            <a:ext cx="12207240" cy="299605"/>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7" name="Rectangle 6"/>
          <p:cNvSpPr/>
          <p:nvPr userDrawn="1"/>
        </p:nvSpPr>
        <p:spPr>
          <a:xfrm>
            <a:off x="0" y="-30480"/>
            <a:ext cx="12207240" cy="81394"/>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 name="Date Placeholder 1"/>
          <p:cNvSpPr>
            <a:spLocks noGrp="1"/>
          </p:cNvSpPr>
          <p:nvPr>
            <p:ph type="dt" sz="half" idx="10"/>
          </p:nvPr>
        </p:nvSpPr>
        <p:spPr>
          <a:xfrm>
            <a:off x="106680" y="-20587"/>
            <a:ext cx="2743200" cy="365125"/>
          </a:xfrm>
        </p:spPr>
        <p:txBody>
          <a:bodyPr/>
          <a:lstStyle>
            <a:lvl1pPr>
              <a:defRPr sz="1400" b="1">
                <a:solidFill>
                  <a:schemeClr val="bg1"/>
                </a:solidFill>
              </a:defRPr>
            </a:lvl1pPr>
          </a:lstStyle>
          <a:p>
            <a:fld id="{CEBF8F5B-B1E3-4924-BF19-7A857BCC6812}" type="datetime1">
              <a:rPr lang="en-US" smtClean="0"/>
              <a:t>3/29/2016</a:t>
            </a:fld>
            <a:endParaRPr lang="en-US" dirty="0"/>
          </a:p>
        </p:txBody>
      </p:sp>
      <p:sp>
        <p:nvSpPr>
          <p:cNvPr id="4" name="Slide Number Placeholder 3"/>
          <p:cNvSpPr>
            <a:spLocks noGrp="1"/>
          </p:cNvSpPr>
          <p:nvPr>
            <p:ph type="sldNum" sz="quarter" idx="12"/>
          </p:nvPr>
        </p:nvSpPr>
        <p:spPr>
          <a:xfrm>
            <a:off x="9307830" y="0"/>
            <a:ext cx="2743200" cy="365125"/>
          </a:xfrm>
        </p:spPr>
        <p:txBody>
          <a:bodyPr/>
          <a:lstStyle>
            <a:lvl1pPr>
              <a:defRPr>
                <a:solidFill>
                  <a:schemeClr val="bg1"/>
                </a:solidFill>
              </a:defRPr>
            </a:lvl1pPr>
          </a:lstStyle>
          <a:p>
            <a:fld id="{BB058067-43B8-4E0A-B575-A1270051252D}" type="slidenum">
              <a:rPr lang="en-US" smtClean="0"/>
              <a:pPr/>
              <a:t>‹#›</a:t>
            </a:fld>
            <a:endParaRPr lang="en-US" dirty="0"/>
          </a:p>
        </p:txBody>
      </p:sp>
    </p:spTree>
    <p:extLst>
      <p:ext uri="{BB962C8B-B14F-4D97-AF65-F5344CB8AC3E}">
        <p14:creationId xmlns:p14="http://schemas.microsoft.com/office/powerpoint/2010/main" val="215148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8" name="Rectangle 7"/>
          <p:cNvSpPr/>
          <p:nvPr userDrawn="1"/>
        </p:nvSpPr>
        <p:spPr>
          <a:xfrm>
            <a:off x="0" y="44933"/>
            <a:ext cx="12207240" cy="299605"/>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9" name="Rectangle 8"/>
          <p:cNvSpPr/>
          <p:nvPr userDrawn="1"/>
        </p:nvSpPr>
        <p:spPr>
          <a:xfrm>
            <a:off x="0" y="-30480"/>
            <a:ext cx="12207240" cy="81394"/>
          </a:xfrm>
          <a:prstGeom prst="rect">
            <a:avLst/>
          </a:prstGeom>
          <a:solidFill>
            <a:srgbClr val="0076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5" name="Date Placeholder 4"/>
          <p:cNvSpPr>
            <a:spLocks noGrp="1"/>
          </p:cNvSpPr>
          <p:nvPr>
            <p:ph type="dt" sz="half" idx="10"/>
          </p:nvPr>
        </p:nvSpPr>
        <p:spPr>
          <a:xfrm>
            <a:off x="62706" y="-33306"/>
            <a:ext cx="2743200" cy="365125"/>
          </a:xfrm>
        </p:spPr>
        <p:txBody>
          <a:bodyPr/>
          <a:lstStyle>
            <a:lvl1pPr>
              <a:defRPr sz="1400" b="1">
                <a:solidFill>
                  <a:schemeClr val="bg1"/>
                </a:solidFill>
              </a:defRPr>
            </a:lvl1pPr>
          </a:lstStyle>
          <a:p>
            <a:fld id="{992329B2-2A93-4EC9-B138-1D86E6432186}" type="datetime1">
              <a:rPr lang="en-US" smtClean="0"/>
              <a:t>3/29/2016</a:t>
            </a:fld>
            <a:endParaRPr lang="en-US" dirty="0"/>
          </a:p>
        </p:txBody>
      </p:sp>
      <p:sp>
        <p:nvSpPr>
          <p:cNvPr id="7" name="Slide Number Placeholder 6"/>
          <p:cNvSpPr>
            <a:spLocks noGrp="1"/>
          </p:cNvSpPr>
          <p:nvPr>
            <p:ph type="sldNum" sz="quarter" idx="12"/>
          </p:nvPr>
        </p:nvSpPr>
        <p:spPr>
          <a:xfrm>
            <a:off x="9364980" y="-55029"/>
            <a:ext cx="2743200" cy="365125"/>
          </a:xfrm>
        </p:spPr>
        <p:txBody>
          <a:bodyPr/>
          <a:lstStyle>
            <a:lvl1pPr>
              <a:defRPr>
                <a:solidFill>
                  <a:schemeClr val="bg1"/>
                </a:solidFill>
              </a:defRPr>
            </a:lvl1pPr>
          </a:lstStyle>
          <a:p>
            <a:fld id="{BB058067-43B8-4E0A-B575-A1270051252D}" type="slidenum">
              <a:rPr lang="en-US" smtClean="0"/>
              <a:pPr/>
              <a:t>‹#›</a:t>
            </a:fld>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11968" y="6311900"/>
            <a:ext cx="1444752" cy="459694"/>
          </a:xfrm>
          <a:prstGeom prst="rect">
            <a:avLst/>
          </a:prstGeom>
        </p:spPr>
      </p:pic>
    </p:spTree>
    <p:extLst>
      <p:ext uri="{BB962C8B-B14F-4D97-AF65-F5344CB8AC3E}">
        <p14:creationId xmlns:p14="http://schemas.microsoft.com/office/powerpoint/2010/main" val="27319485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2527B1-1815-4A19-9832-A7C04285E196}" type="datetime1">
              <a:rPr lang="en-US" smtClean="0"/>
              <a:t>3/29/2016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058067-43B8-4E0A-B575-A1270051252D}" type="slidenum">
              <a:rPr lang="en-US" smtClean="0"/>
              <a:t>‹#›</a:t>
            </a:fld>
            <a:endParaRPr lang="en-US"/>
          </a:p>
        </p:txBody>
      </p:sp>
    </p:spTree>
    <p:extLst>
      <p:ext uri="{BB962C8B-B14F-4D97-AF65-F5344CB8AC3E}">
        <p14:creationId xmlns:p14="http://schemas.microsoft.com/office/powerpoint/2010/main" val="201803177"/>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iming>
    <p:tnLst>
      <p:par>
        <p:cTn id="1" dur="indefinite" restart="never" nodeType="tmRoot"/>
      </p:par>
    </p:tnLst>
  </p:timing>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NYS Workers’ Compensation System</a:t>
            </a:r>
            <a:endParaRPr lang="en-US" dirty="0"/>
          </a:p>
        </p:txBody>
      </p:sp>
      <p:sp>
        <p:nvSpPr>
          <p:cNvPr id="3" name="Subtitle 2"/>
          <p:cNvSpPr>
            <a:spLocks noGrp="1"/>
          </p:cNvSpPr>
          <p:nvPr>
            <p:ph type="subTitle" idx="1"/>
          </p:nvPr>
        </p:nvSpPr>
        <p:spPr/>
        <p:txBody>
          <a:bodyPr>
            <a:normAutofit fontScale="92500" lnSpcReduction="10000"/>
          </a:bodyPr>
          <a:lstStyle/>
          <a:p>
            <a:r>
              <a:rPr lang="en-US" dirty="0" smtClean="0"/>
              <a:t>Compliance Outreach: Measuring and Monitoring </a:t>
            </a:r>
            <a:r>
              <a:rPr lang="en-US" dirty="0" err="1" smtClean="0"/>
              <a:t>Payor</a:t>
            </a:r>
            <a:r>
              <a:rPr lang="en-US" dirty="0" smtClean="0"/>
              <a:t> Performance Scenario’s</a:t>
            </a:r>
          </a:p>
          <a:p>
            <a:endParaRPr lang="en-US" dirty="0"/>
          </a:p>
          <a:p>
            <a:r>
              <a:rPr lang="en-US" dirty="0" smtClean="0"/>
              <a:t>2015 </a:t>
            </a:r>
            <a:endParaRPr lang="en-US" dirty="0"/>
          </a:p>
        </p:txBody>
      </p:sp>
      <p:sp>
        <p:nvSpPr>
          <p:cNvPr id="4" name="Date Placeholder 3"/>
          <p:cNvSpPr>
            <a:spLocks noGrp="1"/>
          </p:cNvSpPr>
          <p:nvPr>
            <p:ph type="dt" sz="half" idx="10"/>
          </p:nvPr>
        </p:nvSpPr>
        <p:spPr>
          <a:xfrm>
            <a:off x="815340" y="5453380"/>
            <a:ext cx="2743200" cy="598708"/>
          </a:xfrm>
        </p:spPr>
        <p:txBody>
          <a:bodyPr/>
          <a:lstStyle/>
          <a:p>
            <a:r>
              <a:rPr lang="en-US" dirty="0" smtClean="0"/>
              <a:t>6/15/2015</a:t>
            </a:r>
          </a:p>
          <a:p>
            <a:r>
              <a:rPr lang="en-US" smtClean="0"/>
              <a:t>Updated 7/3/15</a:t>
            </a:r>
            <a:endParaRPr lang="en-US" dirty="0"/>
          </a:p>
        </p:txBody>
      </p:sp>
      <p:pic>
        <p:nvPicPr>
          <p:cNvPr id="5" name="Picture 4"/>
          <p:cNvPicPr>
            <a:picLocks noChangeAspect="1"/>
          </p:cNvPicPr>
          <p:nvPr/>
        </p:nvPicPr>
        <p:blipFill>
          <a:blip r:embed="rId2"/>
          <a:stretch>
            <a:fillRect/>
          </a:stretch>
        </p:blipFill>
        <p:spPr>
          <a:xfrm>
            <a:off x="7172325" y="457200"/>
            <a:ext cx="4143375" cy="1405570"/>
          </a:xfrm>
          <a:prstGeom prst="rect">
            <a:avLst/>
          </a:prstGeom>
        </p:spPr>
      </p:pic>
    </p:spTree>
    <p:extLst>
      <p:ext uri="{BB962C8B-B14F-4D97-AF65-F5344CB8AC3E}">
        <p14:creationId xmlns:p14="http://schemas.microsoft.com/office/powerpoint/2010/main" val="1142263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smtClean="0"/>
              <a:t>6/15/2015</a:t>
            </a:r>
            <a:endParaRPr lang="en-US" dirty="0"/>
          </a:p>
        </p:txBody>
      </p:sp>
      <p:sp>
        <p:nvSpPr>
          <p:cNvPr id="3" name="Slide Number Placeholder 2"/>
          <p:cNvSpPr>
            <a:spLocks noGrp="1"/>
          </p:cNvSpPr>
          <p:nvPr>
            <p:ph type="sldNum" sz="quarter" idx="12"/>
          </p:nvPr>
        </p:nvSpPr>
        <p:spPr/>
        <p:txBody>
          <a:bodyPr/>
          <a:lstStyle/>
          <a:p>
            <a:fld id="{BB058067-43B8-4E0A-B575-A1270051252D}" type="slidenum">
              <a:rPr lang="en-US" smtClean="0"/>
              <a:pPr/>
              <a:t>2</a:t>
            </a:fld>
            <a:endParaRPr lang="en-US" dirty="0"/>
          </a:p>
        </p:txBody>
      </p:sp>
      <p:sp>
        <p:nvSpPr>
          <p:cNvPr id="4" name="Title 3"/>
          <p:cNvSpPr>
            <a:spLocks noGrp="1"/>
          </p:cNvSpPr>
          <p:nvPr>
            <p:ph type="title"/>
          </p:nvPr>
        </p:nvSpPr>
        <p:spPr/>
        <p:txBody>
          <a:bodyPr/>
          <a:lstStyle/>
          <a:p>
            <a:r>
              <a:rPr lang="en-US" dirty="0" smtClean="0"/>
              <a:t>Scenarios</a:t>
            </a:r>
            <a:endParaRPr lang="en-US" dirty="0"/>
          </a:p>
        </p:txBody>
      </p:sp>
      <p:sp>
        <p:nvSpPr>
          <p:cNvPr id="5" name="Text Placeholder 4"/>
          <p:cNvSpPr>
            <a:spLocks noGrp="1"/>
          </p:cNvSpPr>
          <p:nvPr>
            <p:ph type="body" idx="1"/>
          </p:nvPr>
        </p:nvSpPr>
        <p:spPr>
          <a:xfrm flipV="1">
            <a:off x="831849" y="6089650"/>
            <a:ext cx="10590401" cy="45719"/>
          </a:xfrm>
        </p:spPr>
        <p:txBody>
          <a:bodyPr>
            <a:normAutofit fontScale="25000" lnSpcReduction="20000"/>
          </a:bodyPr>
          <a:lstStyle/>
          <a:p>
            <a:endParaRPr lang="en-US" dirty="0"/>
          </a:p>
        </p:txBody>
      </p:sp>
    </p:spTree>
    <p:extLst>
      <p:ext uri="{BB962C8B-B14F-4D97-AF65-F5344CB8AC3E}">
        <p14:creationId xmlns:p14="http://schemas.microsoft.com/office/powerpoint/2010/main" val="37355150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17715" y="917862"/>
            <a:ext cx="9550185" cy="9571851"/>
          </a:xfrm>
          <a:prstGeom prst="rect">
            <a:avLst/>
          </a:prstGeom>
        </p:spPr>
        <p:txBody>
          <a:bodyPr wrap="square">
            <a:spAutoFit/>
          </a:bodyPr>
          <a:lstStyle/>
          <a:p>
            <a:r>
              <a:rPr lang="en-US" sz="1600" b="1" dirty="0">
                <a:solidFill>
                  <a:srgbClr val="002060"/>
                </a:solidFill>
              </a:rPr>
              <a:t>Scenario </a:t>
            </a:r>
            <a:r>
              <a:rPr lang="en-US" sz="1600" b="1" dirty="0" smtClean="0">
                <a:solidFill>
                  <a:srgbClr val="002060"/>
                </a:solidFill>
              </a:rPr>
              <a:t>1</a:t>
            </a:r>
            <a:r>
              <a:rPr lang="en-US" sz="1600" b="1" dirty="0">
                <a:solidFill>
                  <a:srgbClr val="002060"/>
                </a:solidFill>
              </a:rPr>
              <a:t>:</a:t>
            </a:r>
            <a:endParaRPr lang="en-US" sz="1600" dirty="0">
              <a:solidFill>
                <a:srgbClr val="002060"/>
              </a:solidFill>
            </a:endParaRPr>
          </a:p>
          <a:p>
            <a:r>
              <a:rPr lang="en-US" sz="1400" dirty="0">
                <a:solidFill>
                  <a:srgbClr val="002060"/>
                </a:solidFill>
              </a:rPr>
              <a:t>Injured worker sustains a work related </a:t>
            </a:r>
            <a:r>
              <a:rPr lang="en-US" sz="1400" dirty="0" smtClean="0">
                <a:solidFill>
                  <a:srgbClr val="002060"/>
                </a:solidFill>
              </a:rPr>
              <a:t>injury on 4/1/15.The </a:t>
            </a:r>
            <a:r>
              <a:rPr lang="en-US" sz="1400" dirty="0">
                <a:solidFill>
                  <a:srgbClr val="002060"/>
                </a:solidFill>
              </a:rPr>
              <a:t>employer calls the claim in </a:t>
            </a:r>
            <a:r>
              <a:rPr lang="en-US" sz="1400" dirty="0" smtClean="0">
                <a:solidFill>
                  <a:srgbClr val="002060"/>
                </a:solidFill>
              </a:rPr>
              <a:t>to the carrier on 4/2/15.The </a:t>
            </a:r>
            <a:r>
              <a:rPr lang="en-US" sz="1400" dirty="0">
                <a:solidFill>
                  <a:srgbClr val="002060"/>
                </a:solidFill>
              </a:rPr>
              <a:t>employer confirms he was injured but that he was not taken to the hospital; the employer is not sure if he is </a:t>
            </a:r>
            <a:r>
              <a:rPr lang="en-US" sz="1400" dirty="0" smtClean="0">
                <a:solidFill>
                  <a:srgbClr val="002060"/>
                </a:solidFill>
              </a:rPr>
              <a:t>treating. Carrier/Employer calls </a:t>
            </a:r>
            <a:r>
              <a:rPr lang="en-US" sz="1400" dirty="0">
                <a:solidFill>
                  <a:srgbClr val="002060"/>
                </a:solidFill>
              </a:rPr>
              <a:t>the injured worker and </a:t>
            </a:r>
            <a:r>
              <a:rPr lang="en-US" sz="1400" dirty="0" smtClean="0">
                <a:solidFill>
                  <a:srgbClr val="002060"/>
                </a:solidFill>
              </a:rPr>
              <a:t>leaves </a:t>
            </a:r>
            <a:r>
              <a:rPr lang="en-US" sz="1400" dirty="0">
                <a:solidFill>
                  <a:srgbClr val="002060"/>
                </a:solidFill>
              </a:rPr>
              <a:t>several messages but he does not return </a:t>
            </a:r>
            <a:r>
              <a:rPr lang="en-US" sz="1400" dirty="0" smtClean="0">
                <a:solidFill>
                  <a:srgbClr val="002060"/>
                </a:solidFill>
              </a:rPr>
              <a:t>carriers/employers </a:t>
            </a:r>
            <a:r>
              <a:rPr lang="en-US" sz="1400" dirty="0">
                <a:solidFill>
                  <a:srgbClr val="002060"/>
                </a:solidFill>
              </a:rPr>
              <a:t>calls.</a:t>
            </a:r>
          </a:p>
          <a:p>
            <a:r>
              <a:rPr lang="en-US" sz="1400" dirty="0">
                <a:solidFill>
                  <a:srgbClr val="002060"/>
                </a:solidFill>
              </a:rPr>
              <a:t>When 1</a:t>
            </a:r>
            <a:r>
              <a:rPr lang="en-US" sz="1400" baseline="30000" dirty="0">
                <a:solidFill>
                  <a:srgbClr val="002060"/>
                </a:solidFill>
              </a:rPr>
              <a:t>st</a:t>
            </a:r>
            <a:r>
              <a:rPr lang="en-US" sz="1400" dirty="0">
                <a:solidFill>
                  <a:srgbClr val="002060"/>
                </a:solidFill>
              </a:rPr>
              <a:t> payment is due </a:t>
            </a:r>
            <a:r>
              <a:rPr lang="en-US" sz="1400" dirty="0" smtClean="0">
                <a:solidFill>
                  <a:srgbClr val="002060"/>
                </a:solidFill>
              </a:rPr>
              <a:t>carrier calls </a:t>
            </a:r>
            <a:r>
              <a:rPr lang="en-US" sz="1400" dirty="0">
                <a:solidFill>
                  <a:srgbClr val="002060"/>
                </a:solidFill>
              </a:rPr>
              <a:t>employer; </a:t>
            </a:r>
            <a:r>
              <a:rPr lang="en-US" sz="1400" dirty="0" smtClean="0">
                <a:solidFill>
                  <a:srgbClr val="002060"/>
                </a:solidFill>
              </a:rPr>
              <a:t>employer has not </a:t>
            </a:r>
            <a:r>
              <a:rPr lang="en-US" sz="1400" dirty="0">
                <a:solidFill>
                  <a:srgbClr val="002060"/>
                </a:solidFill>
              </a:rPr>
              <a:t>heard from </a:t>
            </a:r>
            <a:r>
              <a:rPr lang="en-US" sz="1400" dirty="0" smtClean="0">
                <a:solidFill>
                  <a:srgbClr val="002060"/>
                </a:solidFill>
              </a:rPr>
              <a:t>claimant </a:t>
            </a:r>
            <a:r>
              <a:rPr lang="en-US" sz="1400" dirty="0">
                <a:solidFill>
                  <a:srgbClr val="002060"/>
                </a:solidFill>
              </a:rPr>
              <a:t>and </a:t>
            </a:r>
            <a:r>
              <a:rPr lang="en-US" sz="1400" dirty="0" smtClean="0">
                <a:solidFill>
                  <a:srgbClr val="002060"/>
                </a:solidFill>
              </a:rPr>
              <a:t>claimant </a:t>
            </a:r>
            <a:r>
              <a:rPr lang="en-US" sz="1400" dirty="0">
                <a:solidFill>
                  <a:srgbClr val="002060"/>
                </a:solidFill>
              </a:rPr>
              <a:t>is not back </a:t>
            </a:r>
            <a:r>
              <a:rPr lang="en-US" sz="1400" dirty="0" smtClean="0">
                <a:solidFill>
                  <a:srgbClr val="002060"/>
                </a:solidFill>
              </a:rPr>
              <a:t>to work. Additionally</a:t>
            </a:r>
            <a:r>
              <a:rPr lang="en-US" sz="1400" dirty="0">
                <a:solidFill>
                  <a:srgbClr val="002060"/>
                </a:solidFill>
              </a:rPr>
              <a:t>, just prior to this incident occurring, the </a:t>
            </a:r>
            <a:r>
              <a:rPr lang="en-US" sz="1400" dirty="0" smtClean="0">
                <a:solidFill>
                  <a:srgbClr val="002060"/>
                </a:solidFill>
              </a:rPr>
              <a:t>claimant </a:t>
            </a:r>
            <a:r>
              <a:rPr lang="en-US" sz="1400" dirty="0">
                <a:solidFill>
                  <a:srgbClr val="002060"/>
                </a:solidFill>
              </a:rPr>
              <a:t>had been turned down for vacation time for the period of </a:t>
            </a:r>
            <a:r>
              <a:rPr lang="en-US" sz="1400" dirty="0" smtClean="0">
                <a:solidFill>
                  <a:srgbClr val="002060"/>
                </a:solidFill>
              </a:rPr>
              <a:t>4/5/15 to 4/12/15; the claimant </a:t>
            </a:r>
            <a:r>
              <a:rPr lang="en-US" sz="1400" dirty="0">
                <a:solidFill>
                  <a:srgbClr val="002060"/>
                </a:solidFill>
              </a:rPr>
              <a:t>had plans to travel out of </a:t>
            </a:r>
            <a:r>
              <a:rPr lang="en-US" sz="1400" dirty="0" smtClean="0">
                <a:solidFill>
                  <a:srgbClr val="002060"/>
                </a:solidFill>
              </a:rPr>
              <a:t>town. </a:t>
            </a:r>
            <a:r>
              <a:rPr lang="en-US" sz="1400" dirty="0">
                <a:solidFill>
                  <a:srgbClr val="002060"/>
                </a:solidFill>
              </a:rPr>
              <a:t>Should we pay as we have no medical evidence of disability? </a:t>
            </a:r>
            <a:endParaRPr lang="en-US" sz="1400" dirty="0" smtClean="0">
              <a:solidFill>
                <a:srgbClr val="002060"/>
              </a:solidFill>
            </a:endParaRPr>
          </a:p>
          <a:p>
            <a:endParaRPr lang="en-US" sz="1600" b="1" dirty="0">
              <a:solidFill>
                <a:srgbClr val="002060"/>
              </a:solidFill>
            </a:endParaRPr>
          </a:p>
          <a:p>
            <a:r>
              <a:rPr lang="en-US" sz="1600" b="1" dirty="0" smtClean="0">
                <a:solidFill>
                  <a:srgbClr val="002060"/>
                </a:solidFill>
              </a:rPr>
              <a:t>Reply to Scenario 1:</a:t>
            </a:r>
            <a:endParaRPr lang="en-US" sz="1600" b="1" dirty="0">
              <a:solidFill>
                <a:srgbClr val="002060"/>
              </a:solidFill>
            </a:endParaRPr>
          </a:p>
          <a:p>
            <a:r>
              <a:rPr lang="en-US" sz="1400" dirty="0" smtClean="0">
                <a:solidFill>
                  <a:srgbClr val="002060"/>
                </a:solidFill>
              </a:rPr>
              <a:t>If </a:t>
            </a:r>
            <a:r>
              <a:rPr lang="en-US" sz="1400" dirty="0">
                <a:solidFill>
                  <a:srgbClr val="002060"/>
                </a:solidFill>
              </a:rPr>
              <a:t>the carrier/employer is not questioning causal relationship and the injured worker has lost time beyond the waiting </a:t>
            </a:r>
            <a:r>
              <a:rPr lang="en-US" sz="1400" dirty="0" smtClean="0">
                <a:solidFill>
                  <a:srgbClr val="002060"/>
                </a:solidFill>
              </a:rPr>
              <a:t>period and there is no medical, </a:t>
            </a:r>
            <a:r>
              <a:rPr lang="en-US" sz="1400" dirty="0">
                <a:solidFill>
                  <a:srgbClr val="002060"/>
                </a:solidFill>
              </a:rPr>
              <a:t>the carrier should file the </a:t>
            </a:r>
            <a:r>
              <a:rPr lang="en-US" sz="1400" dirty="0" err="1">
                <a:solidFill>
                  <a:srgbClr val="002060"/>
                </a:solidFill>
              </a:rPr>
              <a:t>SROI</a:t>
            </a:r>
            <a:r>
              <a:rPr lang="en-US" sz="1400" dirty="0">
                <a:solidFill>
                  <a:srgbClr val="002060"/>
                </a:solidFill>
              </a:rPr>
              <a:t> IP making payments within the 18/10 rule. The carrier may also: </a:t>
            </a:r>
          </a:p>
          <a:p>
            <a:r>
              <a:rPr lang="en-US" sz="1400" dirty="0"/>
              <a:t> </a:t>
            </a:r>
          </a:p>
          <a:p>
            <a:pPr marL="742950" lvl="1" indent="-285750">
              <a:buFont typeface="Arial" panose="020B0604020202020204" pitchFamily="34" charset="0"/>
              <a:buChar char="•"/>
            </a:pPr>
            <a:r>
              <a:rPr lang="en-US" sz="1400" dirty="0">
                <a:solidFill>
                  <a:srgbClr val="002060"/>
                </a:solidFill>
              </a:rPr>
              <a:t>P</a:t>
            </a:r>
            <a:r>
              <a:rPr lang="en-US" sz="1400" dirty="0" smtClean="0">
                <a:solidFill>
                  <a:srgbClr val="002060"/>
                </a:solidFill>
              </a:rPr>
              <a:t>ay </a:t>
            </a:r>
            <a:r>
              <a:rPr lang="en-US" sz="1400" dirty="0">
                <a:solidFill>
                  <a:srgbClr val="002060"/>
                </a:solidFill>
              </a:rPr>
              <a:t>at the tentative mild rate pending receipt of medical from the claimant’s treating provider. </a:t>
            </a:r>
          </a:p>
          <a:p>
            <a:pPr marL="742950" lvl="1" indent="-285750">
              <a:buFont typeface="Arial" panose="020B0604020202020204" pitchFamily="34" charset="0"/>
              <a:buChar char="•"/>
            </a:pPr>
            <a:endParaRPr lang="en-US" sz="1400" dirty="0">
              <a:solidFill>
                <a:srgbClr val="002060"/>
              </a:solidFill>
            </a:endParaRPr>
          </a:p>
          <a:p>
            <a:pPr marL="742950" lvl="1" indent="-285750">
              <a:buFont typeface="Arial" panose="020B0604020202020204" pitchFamily="34" charset="0"/>
              <a:buChar char="•"/>
            </a:pPr>
            <a:r>
              <a:rPr lang="en-US" sz="1400" dirty="0">
                <a:solidFill>
                  <a:srgbClr val="002060"/>
                </a:solidFill>
              </a:rPr>
              <a:t>M</a:t>
            </a:r>
            <a:r>
              <a:rPr lang="en-US" sz="1400" dirty="0" smtClean="0">
                <a:solidFill>
                  <a:srgbClr val="002060"/>
                </a:solidFill>
              </a:rPr>
              <a:t>ake </a:t>
            </a:r>
            <a:r>
              <a:rPr lang="en-US" sz="1400" dirty="0">
                <a:solidFill>
                  <a:srgbClr val="002060"/>
                </a:solidFill>
              </a:rPr>
              <a:t>payment without prejudice (§21-a) by filing their </a:t>
            </a:r>
            <a:r>
              <a:rPr lang="en-US" sz="1400" dirty="0" err="1">
                <a:solidFill>
                  <a:srgbClr val="002060"/>
                </a:solidFill>
              </a:rPr>
              <a:t>SROI</a:t>
            </a:r>
            <a:r>
              <a:rPr lang="en-US" sz="1400" dirty="0">
                <a:solidFill>
                  <a:srgbClr val="002060"/>
                </a:solidFill>
              </a:rPr>
              <a:t> IP with agreement to compensate code without liability (DN0075)</a:t>
            </a:r>
          </a:p>
          <a:p>
            <a:pPr marL="742950" lvl="1" indent="-285750">
              <a:buFont typeface="Arial" panose="020B0604020202020204" pitchFamily="34" charset="0"/>
              <a:buChar char="•"/>
            </a:pPr>
            <a:endParaRPr lang="en-US" sz="1400" dirty="0">
              <a:solidFill>
                <a:srgbClr val="002060"/>
              </a:solidFill>
            </a:endParaRPr>
          </a:p>
          <a:p>
            <a:pPr marL="742950" lvl="1" indent="-285750">
              <a:buFont typeface="Arial" panose="020B0604020202020204" pitchFamily="34" charset="0"/>
              <a:buChar char="•"/>
            </a:pPr>
            <a:r>
              <a:rPr lang="en-US" sz="1400" dirty="0" smtClean="0">
                <a:solidFill>
                  <a:srgbClr val="002060"/>
                </a:solidFill>
              </a:rPr>
              <a:t>When </a:t>
            </a:r>
            <a:r>
              <a:rPr lang="en-US" sz="1400" dirty="0">
                <a:solidFill>
                  <a:srgbClr val="002060"/>
                </a:solidFill>
              </a:rPr>
              <a:t>no medical evidence is produced within 48 hours of treatment, the carrier may transfer the claimant’s care per 13-a (3) to an authorized treating provider in order to obtain an opinion as to degree of disability and pay benefits in accordance with the physician’s opinion. </a:t>
            </a:r>
            <a:endParaRPr lang="en-US" sz="1400" dirty="0" smtClean="0">
              <a:solidFill>
                <a:srgbClr val="002060"/>
              </a:solidFill>
            </a:endParaRPr>
          </a:p>
          <a:p>
            <a:pPr marL="742950" lvl="1" indent="-285750">
              <a:buFont typeface="Arial" panose="020B0604020202020204" pitchFamily="34" charset="0"/>
              <a:buChar char="•"/>
            </a:pPr>
            <a:endParaRPr lang="en-US" sz="1400" dirty="0">
              <a:solidFill>
                <a:srgbClr val="002060"/>
              </a:solidFill>
            </a:endParaRPr>
          </a:p>
          <a:p>
            <a:pPr marL="742950" lvl="1" indent="-285750">
              <a:buFont typeface="Arial" panose="020B0604020202020204" pitchFamily="34" charset="0"/>
              <a:buChar char="•"/>
            </a:pPr>
            <a:r>
              <a:rPr lang="en-US" sz="1400" dirty="0">
                <a:solidFill>
                  <a:srgbClr val="002060"/>
                </a:solidFill>
              </a:rPr>
              <a:t>Choose to obtain an </a:t>
            </a:r>
            <a:r>
              <a:rPr lang="en-US" sz="1400" dirty="0" err="1">
                <a:solidFill>
                  <a:srgbClr val="002060"/>
                </a:solidFill>
              </a:rPr>
              <a:t>IME</a:t>
            </a:r>
            <a:r>
              <a:rPr lang="en-US" sz="1400" dirty="0">
                <a:solidFill>
                  <a:srgbClr val="002060"/>
                </a:solidFill>
              </a:rPr>
              <a:t> per §137 of the Workers Compensation Law.</a:t>
            </a:r>
            <a:endParaRPr lang="en-US" sz="1400" b="1" dirty="0">
              <a:solidFill>
                <a:srgbClr val="002060"/>
              </a:solidFill>
            </a:endParaRPr>
          </a:p>
          <a:p>
            <a:pPr lvl="1"/>
            <a:endParaRPr lang="en-US" sz="1400" dirty="0">
              <a:solidFill>
                <a:srgbClr val="002060"/>
              </a:solidFill>
            </a:endParaRPr>
          </a:p>
          <a:p>
            <a:pPr marL="742950" lvl="1" indent="-285750">
              <a:buFont typeface="Arial" panose="020B0604020202020204" pitchFamily="34" charset="0"/>
              <a:buChar char="•"/>
            </a:pPr>
            <a:endParaRPr lang="en-US" sz="1400" dirty="0">
              <a:solidFill>
                <a:srgbClr val="002060"/>
              </a:solidFill>
            </a:endParaRPr>
          </a:p>
          <a:p>
            <a:pPr lvl="1"/>
            <a:endParaRPr lang="en-US" sz="1400" dirty="0">
              <a:solidFill>
                <a:srgbClr val="002060"/>
              </a:solidFill>
            </a:endParaRPr>
          </a:p>
          <a:p>
            <a:r>
              <a:rPr lang="en-US" sz="1600" dirty="0"/>
              <a:t> </a:t>
            </a:r>
          </a:p>
          <a:p>
            <a:endParaRPr lang="en-US" sz="1600" dirty="0">
              <a:solidFill>
                <a:srgbClr val="002060"/>
              </a:solidFill>
            </a:endParaRPr>
          </a:p>
          <a:p>
            <a:endParaRPr lang="en-US" sz="1600" dirty="0"/>
          </a:p>
          <a:p>
            <a:endParaRPr lang="en-US" sz="1600" dirty="0"/>
          </a:p>
          <a:p>
            <a:r>
              <a:rPr lang="en-US" sz="1600" dirty="0">
                <a:solidFill>
                  <a:srgbClr val="002776"/>
                </a:solidFill>
              </a:rPr>
              <a:t> </a:t>
            </a:r>
          </a:p>
          <a:p>
            <a:endParaRPr lang="en-US" sz="1600" dirty="0">
              <a:solidFill>
                <a:srgbClr val="002776"/>
              </a:solidFill>
            </a:endParaRPr>
          </a:p>
          <a:p>
            <a:r>
              <a:rPr lang="en-US" sz="2400" b="1" dirty="0">
                <a:solidFill>
                  <a:srgbClr val="002776"/>
                </a:solidFill>
              </a:rPr>
              <a:t/>
            </a:r>
            <a:br>
              <a:rPr lang="en-US" sz="2400" b="1" dirty="0">
                <a:solidFill>
                  <a:srgbClr val="002776"/>
                </a:solidFill>
              </a:rPr>
            </a:br>
            <a:r>
              <a:rPr lang="en-US" sz="2400" b="1" dirty="0">
                <a:solidFill>
                  <a:srgbClr val="002776"/>
                </a:solidFill>
              </a:rPr>
              <a:t/>
            </a:r>
            <a:br>
              <a:rPr lang="en-US" sz="2400" b="1" dirty="0">
                <a:solidFill>
                  <a:srgbClr val="002776"/>
                </a:solidFill>
              </a:rPr>
            </a:br>
            <a:endParaRPr lang="en-US" dirty="0">
              <a:solidFill>
                <a:srgbClr val="002776"/>
              </a:solidFill>
            </a:endParaRPr>
          </a:p>
          <a:p>
            <a:endParaRPr lang="en-US" dirty="0">
              <a:solidFill>
                <a:srgbClr val="002776"/>
              </a:solidFill>
            </a:endParaRPr>
          </a:p>
          <a:p>
            <a:pPr marL="285750" indent="-285750">
              <a:buFont typeface="Arial" panose="020B0604020202020204" pitchFamily="34" charset="0"/>
              <a:buChar char="•"/>
            </a:pPr>
            <a:endParaRPr lang="en-US" dirty="0">
              <a:solidFill>
                <a:srgbClr val="002776"/>
              </a:solidFill>
            </a:endParaRPr>
          </a:p>
          <a:p>
            <a:pPr marL="285750" indent="-285750">
              <a:buFont typeface="Arial" panose="020B0604020202020204" pitchFamily="34" charset="0"/>
              <a:buChar char="•"/>
            </a:pPr>
            <a:endParaRPr lang="en-US" dirty="0">
              <a:solidFill>
                <a:srgbClr val="002776"/>
              </a:solidFill>
            </a:endParaRPr>
          </a:p>
          <a:p>
            <a:pPr marL="285750" indent="-285750">
              <a:buFont typeface="Arial" panose="020B0604020202020204" pitchFamily="34" charset="0"/>
              <a:buChar char="•"/>
            </a:pPr>
            <a:endParaRPr lang="en-US" sz="1600" dirty="0">
              <a:solidFill>
                <a:srgbClr val="002776"/>
              </a:solidFill>
            </a:endParaRPr>
          </a:p>
        </p:txBody>
      </p:sp>
      <p:sp useBgFill="1">
        <p:nvSpPr>
          <p:cNvPr id="4" name="Title 1"/>
          <p:cNvSpPr>
            <a:spLocks noGrp="1"/>
          </p:cNvSpPr>
          <p:nvPr>
            <p:ph type="title"/>
          </p:nvPr>
        </p:nvSpPr>
        <p:spPr>
          <a:xfrm>
            <a:off x="247650" y="553903"/>
            <a:ext cx="6930784" cy="363958"/>
          </a:xfrm>
        </p:spPr>
        <p:txBody>
          <a:bodyPr>
            <a:noAutofit/>
          </a:bodyPr>
          <a:lstStyle/>
          <a:p>
            <a:r>
              <a:rPr lang="en-US" sz="2400" b="1" dirty="0" smtClean="0">
                <a:solidFill>
                  <a:srgbClr val="002D73"/>
                </a:solidFill>
              </a:rPr>
              <a:t>Scenario’s</a:t>
            </a:r>
            <a:endParaRPr lang="en-US" sz="2400" b="1" dirty="0">
              <a:solidFill>
                <a:srgbClr val="002D73"/>
              </a:solidFill>
            </a:endParaRPr>
          </a:p>
        </p:txBody>
      </p:sp>
      <p:sp>
        <p:nvSpPr>
          <p:cNvPr id="2" name="Date Placeholder 1"/>
          <p:cNvSpPr>
            <a:spLocks noGrp="1"/>
          </p:cNvSpPr>
          <p:nvPr>
            <p:ph type="dt" sz="half" idx="10"/>
          </p:nvPr>
        </p:nvSpPr>
        <p:spPr/>
        <p:txBody>
          <a:bodyPr/>
          <a:lstStyle/>
          <a:p>
            <a:r>
              <a:rPr lang="en-US" dirty="0" smtClean="0"/>
              <a:t>6/15/2015</a:t>
            </a:r>
            <a:endParaRPr lang="en-US" dirty="0"/>
          </a:p>
        </p:txBody>
      </p:sp>
      <p:sp>
        <p:nvSpPr>
          <p:cNvPr id="6" name="Slide Number Placeholder 5"/>
          <p:cNvSpPr>
            <a:spLocks noGrp="1"/>
          </p:cNvSpPr>
          <p:nvPr>
            <p:ph type="sldNum" sz="quarter" idx="12"/>
          </p:nvPr>
        </p:nvSpPr>
        <p:spPr/>
        <p:txBody>
          <a:bodyPr/>
          <a:lstStyle/>
          <a:p>
            <a:fld id="{BB058067-43B8-4E0A-B575-A1270051252D}" type="slidenum">
              <a:rPr lang="en-US" smtClean="0"/>
              <a:pPr/>
              <a:t>3</a:t>
            </a:fld>
            <a:endParaRPr lang="en-US" dirty="0"/>
          </a:p>
        </p:txBody>
      </p:sp>
    </p:spTree>
    <p:extLst>
      <p:ext uri="{BB962C8B-B14F-4D97-AF65-F5344CB8AC3E}">
        <p14:creationId xmlns:p14="http://schemas.microsoft.com/office/powerpoint/2010/main" val="37491734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25464" y="860156"/>
            <a:ext cx="9542436" cy="9664184"/>
          </a:xfrm>
          <a:prstGeom prst="rect">
            <a:avLst/>
          </a:prstGeom>
        </p:spPr>
        <p:txBody>
          <a:bodyPr wrap="square">
            <a:spAutoFit/>
          </a:bodyPr>
          <a:lstStyle/>
          <a:p>
            <a:pPr lvl="1"/>
            <a:endParaRPr lang="en-US" sz="1400" dirty="0" smtClean="0"/>
          </a:p>
          <a:p>
            <a:pPr marL="742950" lvl="1" indent="-285750">
              <a:buFont typeface="Arial" panose="020B0604020202020204" pitchFamily="34" charset="0"/>
              <a:buChar char="•"/>
            </a:pPr>
            <a:r>
              <a:rPr lang="en-US" sz="1400" dirty="0">
                <a:solidFill>
                  <a:srgbClr val="002060"/>
                </a:solidFill>
              </a:rPr>
              <a:t>U</a:t>
            </a:r>
            <a:r>
              <a:rPr lang="en-US" sz="1400" dirty="0" smtClean="0">
                <a:solidFill>
                  <a:srgbClr val="002060"/>
                </a:solidFill>
              </a:rPr>
              <a:t>se </a:t>
            </a:r>
            <a:r>
              <a:rPr lang="en-US" sz="1400" dirty="0">
                <a:solidFill>
                  <a:srgbClr val="002060"/>
                </a:solidFill>
              </a:rPr>
              <a:t>a Preferred Provider Organization (PPO) in accordance with Article 10-A and 12 </a:t>
            </a:r>
            <a:r>
              <a:rPr lang="en-US" sz="1400" dirty="0" err="1">
                <a:solidFill>
                  <a:srgbClr val="002060"/>
                </a:solidFill>
              </a:rPr>
              <a:t>NYCRR</a:t>
            </a:r>
            <a:r>
              <a:rPr lang="en-US" sz="1400" dirty="0">
                <a:solidFill>
                  <a:srgbClr val="002060"/>
                </a:solidFill>
              </a:rPr>
              <a:t> §325-8.1 to 325-8.6, which requires treatment by PPO providers for the first thirty days</a:t>
            </a:r>
            <a:r>
              <a:rPr lang="en-US" sz="1400" dirty="0" smtClean="0">
                <a:solidFill>
                  <a:srgbClr val="002060"/>
                </a:solidFill>
              </a:rPr>
              <a:t>.</a:t>
            </a:r>
          </a:p>
          <a:p>
            <a:pPr marL="742950" lvl="1" indent="-285750">
              <a:buFont typeface="Arial" panose="020B0604020202020204" pitchFamily="34" charset="0"/>
              <a:buChar char="•"/>
            </a:pPr>
            <a:endParaRPr lang="en-US" sz="1400" dirty="0">
              <a:solidFill>
                <a:srgbClr val="002060"/>
              </a:solidFill>
            </a:endParaRPr>
          </a:p>
          <a:p>
            <a:pPr marL="742950" lvl="1" indent="-285750">
              <a:buFont typeface="Arial" panose="020B0604020202020204" pitchFamily="34" charset="0"/>
              <a:buChar char="•"/>
            </a:pPr>
            <a:r>
              <a:rPr lang="en-US" sz="1400" dirty="0">
                <a:solidFill>
                  <a:srgbClr val="002060"/>
                </a:solidFill>
              </a:rPr>
              <a:t>When no medical evidence is sent to the Board file within 30 days from the date the employer had knowledge of the date of disability (DN0281) the carrier may suspend benefits, as the inference of disability contained in the employer’s initial report lasts only a reasonable time. The carrier may, of course, also suspend benefits anytime it receives a C-11 indicating the claimant has </a:t>
            </a:r>
            <a:r>
              <a:rPr lang="en-US" sz="1400" dirty="0" err="1">
                <a:solidFill>
                  <a:srgbClr val="002060"/>
                </a:solidFill>
              </a:rPr>
              <a:t>RTW</a:t>
            </a:r>
            <a:r>
              <a:rPr lang="en-US" sz="1400" dirty="0" smtClean="0">
                <a:solidFill>
                  <a:srgbClr val="002060"/>
                </a:solidFill>
              </a:rPr>
              <a:t>.</a:t>
            </a:r>
            <a:endParaRPr lang="en-US" sz="1400" dirty="0">
              <a:solidFill>
                <a:srgbClr val="002060"/>
              </a:solidFill>
            </a:endParaRPr>
          </a:p>
          <a:p>
            <a:endParaRPr lang="en-US" sz="1400" dirty="0" smtClean="0"/>
          </a:p>
          <a:p>
            <a:r>
              <a:rPr lang="en-US" sz="1400" b="1" dirty="0" smtClean="0">
                <a:solidFill>
                  <a:srgbClr val="002060"/>
                </a:solidFill>
              </a:rPr>
              <a:t>What if the claimant fails to appear for the 13-a(3) or </a:t>
            </a:r>
            <a:r>
              <a:rPr lang="en-US" sz="1400" b="1" dirty="0" err="1" smtClean="0">
                <a:solidFill>
                  <a:srgbClr val="002060"/>
                </a:solidFill>
              </a:rPr>
              <a:t>IME</a:t>
            </a:r>
            <a:r>
              <a:rPr lang="en-US" sz="1400" b="1" dirty="0" smtClean="0">
                <a:solidFill>
                  <a:srgbClr val="002060"/>
                </a:solidFill>
              </a:rPr>
              <a:t> appointment? </a:t>
            </a:r>
          </a:p>
          <a:p>
            <a:r>
              <a:rPr lang="en-US" sz="1400" dirty="0" smtClean="0">
                <a:solidFill>
                  <a:srgbClr val="002060"/>
                </a:solidFill>
              </a:rPr>
              <a:t>If </a:t>
            </a:r>
            <a:r>
              <a:rPr lang="en-US" sz="1400" dirty="0">
                <a:solidFill>
                  <a:srgbClr val="002060"/>
                </a:solidFill>
              </a:rPr>
              <a:t>the carrier </a:t>
            </a:r>
            <a:r>
              <a:rPr lang="en-US" sz="1400" dirty="0" smtClean="0">
                <a:solidFill>
                  <a:srgbClr val="002060"/>
                </a:solidFill>
              </a:rPr>
              <a:t>requests an </a:t>
            </a:r>
            <a:r>
              <a:rPr lang="en-US" sz="1400" dirty="0" err="1">
                <a:solidFill>
                  <a:srgbClr val="002060"/>
                </a:solidFill>
              </a:rPr>
              <a:t>IME</a:t>
            </a:r>
            <a:r>
              <a:rPr lang="en-US" sz="1400" dirty="0">
                <a:solidFill>
                  <a:srgbClr val="002060"/>
                </a:solidFill>
              </a:rPr>
              <a:t> or directs medical treatment per 13-a (3) and the claimant fails to appear, the carrier may suspend benefits and file the </a:t>
            </a:r>
            <a:r>
              <a:rPr lang="en-US" sz="1400" dirty="0" err="1">
                <a:solidFill>
                  <a:srgbClr val="002060"/>
                </a:solidFill>
              </a:rPr>
              <a:t>SROI</a:t>
            </a:r>
            <a:r>
              <a:rPr lang="en-US" sz="1400" dirty="0">
                <a:solidFill>
                  <a:srgbClr val="002060"/>
                </a:solidFill>
              </a:rPr>
              <a:t> S2 provided they can document that they followed the </a:t>
            </a:r>
            <a:r>
              <a:rPr lang="en-US" sz="1400" dirty="0" err="1">
                <a:solidFill>
                  <a:srgbClr val="002060"/>
                </a:solidFill>
              </a:rPr>
              <a:t>IME</a:t>
            </a:r>
            <a:r>
              <a:rPr lang="en-US" sz="1400" dirty="0">
                <a:solidFill>
                  <a:srgbClr val="002060"/>
                </a:solidFill>
              </a:rPr>
              <a:t> </a:t>
            </a:r>
            <a:r>
              <a:rPr lang="en-US" sz="1400" dirty="0" smtClean="0">
                <a:solidFill>
                  <a:srgbClr val="002060"/>
                </a:solidFill>
              </a:rPr>
              <a:t>rules </a:t>
            </a:r>
            <a:r>
              <a:rPr lang="en-US" sz="1400" dirty="0">
                <a:solidFill>
                  <a:srgbClr val="002060"/>
                </a:solidFill>
              </a:rPr>
              <a:t>or if directing medical treatment per 13-a(3) that the appointment was scheduled with a Board authorized treating physician, located convenient to the claimant’s home and that all of the information was communicated to the claimant, and claimant’s attorney if represented. </a:t>
            </a:r>
          </a:p>
          <a:p>
            <a:r>
              <a:rPr lang="en-US" sz="1400" dirty="0">
                <a:solidFill>
                  <a:srgbClr val="002060"/>
                </a:solidFill>
              </a:rPr>
              <a:t> </a:t>
            </a:r>
            <a:r>
              <a:rPr lang="en-US" sz="1400" b="1" dirty="0">
                <a:solidFill>
                  <a:srgbClr val="002060"/>
                </a:solidFill>
              </a:rPr>
              <a:t> </a:t>
            </a:r>
            <a:endParaRPr lang="en-US" sz="1400" b="1" dirty="0" smtClean="0">
              <a:solidFill>
                <a:srgbClr val="002060"/>
              </a:solidFill>
            </a:endParaRPr>
          </a:p>
          <a:p>
            <a:r>
              <a:rPr lang="en-US" sz="1400" b="1" dirty="0" smtClean="0">
                <a:solidFill>
                  <a:srgbClr val="002060"/>
                </a:solidFill>
              </a:rPr>
              <a:t>What </a:t>
            </a:r>
            <a:r>
              <a:rPr lang="en-US" sz="1400" b="1" dirty="0">
                <a:solidFill>
                  <a:srgbClr val="002060"/>
                </a:solidFill>
              </a:rPr>
              <a:t>if the claimant fails to appear for the 13-a(3</a:t>
            </a:r>
            <a:r>
              <a:rPr lang="en-US" sz="1400" b="1" dirty="0" smtClean="0">
                <a:solidFill>
                  <a:srgbClr val="002060"/>
                </a:solidFill>
              </a:rPr>
              <a:t>) appointment within the 7 day waiting period?</a:t>
            </a:r>
            <a:endParaRPr lang="en-US" sz="1400" dirty="0" smtClean="0">
              <a:solidFill>
                <a:srgbClr val="002060"/>
              </a:solidFill>
            </a:endParaRPr>
          </a:p>
          <a:p>
            <a:r>
              <a:rPr lang="en-US" sz="1400" dirty="0" smtClean="0">
                <a:solidFill>
                  <a:srgbClr val="002060"/>
                </a:solidFill>
              </a:rPr>
              <a:t>In </a:t>
            </a:r>
            <a:r>
              <a:rPr lang="en-US" sz="1400" dirty="0">
                <a:solidFill>
                  <a:srgbClr val="002060"/>
                </a:solidFill>
              </a:rPr>
              <a:t>cases where the carrier directs medical treatment per 13-a (3) and has a scheduled appointment </a:t>
            </a:r>
            <a:r>
              <a:rPr lang="en-US" sz="1400" b="1" dirty="0">
                <a:solidFill>
                  <a:srgbClr val="002060"/>
                </a:solidFill>
              </a:rPr>
              <a:t>within the 7 day waiting period</a:t>
            </a:r>
            <a:r>
              <a:rPr lang="en-US" sz="1400" dirty="0">
                <a:solidFill>
                  <a:srgbClr val="002060"/>
                </a:solidFill>
              </a:rPr>
              <a:t> and the claimant fails to appear, the carrier may file the </a:t>
            </a:r>
            <a:r>
              <a:rPr lang="en-US" sz="1400" dirty="0" err="1">
                <a:solidFill>
                  <a:srgbClr val="002060"/>
                </a:solidFill>
              </a:rPr>
              <a:t>SROI</a:t>
            </a:r>
            <a:r>
              <a:rPr lang="en-US" sz="1400" dirty="0">
                <a:solidFill>
                  <a:srgbClr val="002060"/>
                </a:solidFill>
              </a:rPr>
              <a:t> </a:t>
            </a:r>
            <a:r>
              <a:rPr lang="en-US" sz="1400" dirty="0" err="1" smtClean="0">
                <a:solidFill>
                  <a:srgbClr val="002060"/>
                </a:solidFill>
              </a:rPr>
              <a:t>PD</a:t>
            </a:r>
            <a:r>
              <a:rPr lang="en-US" sz="1400" dirty="0" smtClean="0">
                <a:solidFill>
                  <a:srgbClr val="002060"/>
                </a:solidFill>
              </a:rPr>
              <a:t>, </a:t>
            </a:r>
            <a:r>
              <a:rPr lang="en-US" sz="1400" dirty="0">
                <a:solidFill>
                  <a:srgbClr val="002060"/>
                </a:solidFill>
              </a:rPr>
              <a:t>provided they can document that the appointment was scheduled with a Board authorized treating physician, located convenient to the claimant’s home and that all of the information was communicated to the claimant, and claimant’s attorney if represented</a:t>
            </a:r>
            <a:r>
              <a:rPr lang="en-US" sz="1400" dirty="0" smtClean="0">
                <a:solidFill>
                  <a:srgbClr val="002060"/>
                </a:solidFill>
              </a:rPr>
              <a:t>.</a:t>
            </a:r>
          </a:p>
          <a:p>
            <a:endParaRPr lang="en-US" sz="1400" dirty="0">
              <a:solidFill>
                <a:srgbClr val="002060"/>
              </a:solidFill>
            </a:endParaRPr>
          </a:p>
          <a:p>
            <a:r>
              <a:rPr lang="en-US" sz="1400" b="1" dirty="0">
                <a:solidFill>
                  <a:srgbClr val="002060"/>
                </a:solidFill>
              </a:rPr>
              <a:t>What if the claimant’s physicians medical is received after the claimant failed to appear for the 13-a(3) or </a:t>
            </a:r>
            <a:r>
              <a:rPr lang="en-US" sz="1400" b="1" dirty="0" err="1">
                <a:solidFill>
                  <a:srgbClr val="002060"/>
                </a:solidFill>
              </a:rPr>
              <a:t>IME</a:t>
            </a:r>
            <a:r>
              <a:rPr lang="en-US" sz="1400" b="1" dirty="0">
                <a:solidFill>
                  <a:srgbClr val="002060"/>
                </a:solidFill>
              </a:rPr>
              <a:t> appointment?</a:t>
            </a:r>
          </a:p>
          <a:p>
            <a:r>
              <a:rPr lang="en-US" sz="1400" dirty="0">
                <a:solidFill>
                  <a:srgbClr val="002060"/>
                </a:solidFill>
              </a:rPr>
              <a:t>If the carrier subsequently receives medical evidence from the claimants treating physician, the carrier is obligated to begin payment and file the </a:t>
            </a:r>
            <a:r>
              <a:rPr lang="en-US" sz="1400" dirty="0" err="1">
                <a:solidFill>
                  <a:srgbClr val="002060"/>
                </a:solidFill>
              </a:rPr>
              <a:t>SROI</a:t>
            </a:r>
            <a:r>
              <a:rPr lang="en-US" sz="1400" dirty="0">
                <a:solidFill>
                  <a:srgbClr val="002060"/>
                </a:solidFill>
              </a:rPr>
              <a:t> IP. The carrier may reschedule the </a:t>
            </a:r>
            <a:r>
              <a:rPr lang="en-US" sz="1400" dirty="0" err="1">
                <a:solidFill>
                  <a:srgbClr val="002060"/>
                </a:solidFill>
              </a:rPr>
              <a:t>IME</a:t>
            </a:r>
            <a:r>
              <a:rPr lang="en-US" sz="1400" dirty="0">
                <a:solidFill>
                  <a:srgbClr val="002060"/>
                </a:solidFill>
              </a:rPr>
              <a:t> if desired.</a:t>
            </a:r>
            <a:endParaRPr lang="en-US" sz="1400" b="1" dirty="0">
              <a:solidFill>
                <a:srgbClr val="002060"/>
              </a:solidFill>
            </a:endParaRPr>
          </a:p>
          <a:p>
            <a:r>
              <a:rPr lang="en-US" sz="1400" dirty="0">
                <a:solidFill>
                  <a:srgbClr val="002060"/>
                </a:solidFill>
              </a:rPr>
              <a:t> </a:t>
            </a:r>
          </a:p>
          <a:p>
            <a:endParaRPr lang="en-US" sz="1400" dirty="0" smtClean="0">
              <a:solidFill>
                <a:srgbClr val="002060"/>
              </a:solidFill>
            </a:endParaRPr>
          </a:p>
          <a:p>
            <a:endParaRPr lang="en-US" sz="1600" dirty="0">
              <a:solidFill>
                <a:srgbClr val="002060"/>
              </a:solidFill>
            </a:endParaRPr>
          </a:p>
          <a:p>
            <a:endParaRPr lang="en-US" sz="1600" dirty="0"/>
          </a:p>
          <a:p>
            <a:endParaRPr lang="en-US" sz="1600" dirty="0"/>
          </a:p>
          <a:p>
            <a:r>
              <a:rPr lang="en-US" sz="1600" dirty="0">
                <a:solidFill>
                  <a:srgbClr val="002776"/>
                </a:solidFill>
              </a:rPr>
              <a:t> </a:t>
            </a:r>
          </a:p>
          <a:p>
            <a:endParaRPr lang="en-US" sz="1600" dirty="0">
              <a:solidFill>
                <a:srgbClr val="002776"/>
              </a:solidFill>
            </a:endParaRPr>
          </a:p>
          <a:p>
            <a:r>
              <a:rPr lang="en-US" sz="2400" b="1" dirty="0">
                <a:solidFill>
                  <a:srgbClr val="002776"/>
                </a:solidFill>
              </a:rPr>
              <a:t/>
            </a:r>
            <a:br>
              <a:rPr lang="en-US" sz="2400" b="1" dirty="0">
                <a:solidFill>
                  <a:srgbClr val="002776"/>
                </a:solidFill>
              </a:rPr>
            </a:br>
            <a:r>
              <a:rPr lang="en-US" sz="2400" b="1" dirty="0">
                <a:solidFill>
                  <a:srgbClr val="002776"/>
                </a:solidFill>
              </a:rPr>
              <a:t/>
            </a:r>
            <a:br>
              <a:rPr lang="en-US" sz="2400" b="1" dirty="0">
                <a:solidFill>
                  <a:srgbClr val="002776"/>
                </a:solidFill>
              </a:rPr>
            </a:br>
            <a:endParaRPr lang="en-US" dirty="0">
              <a:solidFill>
                <a:srgbClr val="002776"/>
              </a:solidFill>
            </a:endParaRPr>
          </a:p>
          <a:p>
            <a:endParaRPr lang="en-US" dirty="0">
              <a:solidFill>
                <a:srgbClr val="002776"/>
              </a:solidFill>
            </a:endParaRPr>
          </a:p>
          <a:p>
            <a:pPr marL="285750" indent="-285750">
              <a:buFont typeface="Arial" panose="020B0604020202020204" pitchFamily="34" charset="0"/>
              <a:buChar char="•"/>
            </a:pPr>
            <a:endParaRPr lang="en-US" dirty="0">
              <a:solidFill>
                <a:srgbClr val="002776"/>
              </a:solidFill>
            </a:endParaRPr>
          </a:p>
          <a:p>
            <a:pPr marL="285750" indent="-285750">
              <a:buFont typeface="Arial" panose="020B0604020202020204" pitchFamily="34" charset="0"/>
              <a:buChar char="•"/>
            </a:pPr>
            <a:endParaRPr lang="en-US" dirty="0">
              <a:solidFill>
                <a:srgbClr val="002776"/>
              </a:solidFill>
            </a:endParaRPr>
          </a:p>
          <a:p>
            <a:pPr marL="285750" indent="-285750">
              <a:buFont typeface="Arial" panose="020B0604020202020204" pitchFamily="34" charset="0"/>
              <a:buChar char="•"/>
            </a:pPr>
            <a:endParaRPr lang="en-US" sz="1600" dirty="0">
              <a:solidFill>
                <a:srgbClr val="002776"/>
              </a:solidFill>
            </a:endParaRPr>
          </a:p>
        </p:txBody>
      </p:sp>
      <p:sp useBgFill="1">
        <p:nvSpPr>
          <p:cNvPr id="4" name="Title 1"/>
          <p:cNvSpPr>
            <a:spLocks noGrp="1"/>
          </p:cNvSpPr>
          <p:nvPr>
            <p:ph type="title"/>
          </p:nvPr>
        </p:nvSpPr>
        <p:spPr>
          <a:xfrm>
            <a:off x="247650" y="553903"/>
            <a:ext cx="6930784" cy="363958"/>
          </a:xfrm>
        </p:spPr>
        <p:txBody>
          <a:bodyPr>
            <a:noAutofit/>
          </a:bodyPr>
          <a:lstStyle/>
          <a:p>
            <a:r>
              <a:rPr lang="en-US" sz="2400" b="1" dirty="0" smtClean="0">
                <a:solidFill>
                  <a:srgbClr val="002D73"/>
                </a:solidFill>
              </a:rPr>
              <a:t>Scenario’s</a:t>
            </a:r>
            <a:endParaRPr lang="en-US" sz="2400" b="1" dirty="0">
              <a:solidFill>
                <a:srgbClr val="002D73"/>
              </a:solidFill>
            </a:endParaRPr>
          </a:p>
        </p:txBody>
      </p:sp>
      <p:sp>
        <p:nvSpPr>
          <p:cNvPr id="2" name="Date Placeholder 1"/>
          <p:cNvSpPr>
            <a:spLocks noGrp="1"/>
          </p:cNvSpPr>
          <p:nvPr>
            <p:ph type="dt" sz="half" idx="10"/>
          </p:nvPr>
        </p:nvSpPr>
        <p:spPr/>
        <p:txBody>
          <a:bodyPr/>
          <a:lstStyle/>
          <a:p>
            <a:r>
              <a:rPr lang="en-US" dirty="0" smtClean="0"/>
              <a:t>6/20/2015</a:t>
            </a:r>
            <a:endParaRPr lang="en-US" dirty="0"/>
          </a:p>
        </p:txBody>
      </p:sp>
      <p:sp>
        <p:nvSpPr>
          <p:cNvPr id="6" name="Slide Number Placeholder 5"/>
          <p:cNvSpPr>
            <a:spLocks noGrp="1"/>
          </p:cNvSpPr>
          <p:nvPr>
            <p:ph type="sldNum" sz="quarter" idx="12"/>
          </p:nvPr>
        </p:nvSpPr>
        <p:spPr/>
        <p:txBody>
          <a:bodyPr/>
          <a:lstStyle/>
          <a:p>
            <a:fld id="{BB058067-43B8-4E0A-B575-A1270051252D}" type="slidenum">
              <a:rPr lang="en-US" smtClean="0"/>
              <a:pPr/>
              <a:t>4</a:t>
            </a:fld>
            <a:endParaRPr lang="en-US" dirty="0"/>
          </a:p>
        </p:txBody>
      </p:sp>
    </p:spTree>
    <p:extLst>
      <p:ext uri="{BB962C8B-B14F-4D97-AF65-F5344CB8AC3E}">
        <p14:creationId xmlns:p14="http://schemas.microsoft.com/office/powerpoint/2010/main" val="42866979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97708" y="689878"/>
            <a:ext cx="9670193" cy="9879628"/>
          </a:xfrm>
          <a:prstGeom prst="rect">
            <a:avLst/>
          </a:prstGeom>
        </p:spPr>
        <p:txBody>
          <a:bodyPr wrap="square">
            <a:spAutoFit/>
          </a:bodyPr>
          <a:lstStyle/>
          <a:p>
            <a:r>
              <a:rPr lang="en-US" sz="1600" b="1" dirty="0" smtClean="0">
                <a:solidFill>
                  <a:srgbClr val="002060"/>
                </a:solidFill>
              </a:rPr>
              <a:t>Scenario 2:</a:t>
            </a:r>
          </a:p>
          <a:p>
            <a:pPr lvl="0"/>
            <a:r>
              <a:rPr lang="en-US" sz="1400" dirty="0" smtClean="0">
                <a:solidFill>
                  <a:srgbClr val="002060"/>
                </a:solidFill>
              </a:rPr>
              <a:t>The employer </a:t>
            </a:r>
            <a:r>
              <a:rPr lang="en-US" sz="1400" dirty="0">
                <a:solidFill>
                  <a:srgbClr val="002060"/>
                </a:solidFill>
              </a:rPr>
              <a:t>is paying the </a:t>
            </a:r>
            <a:r>
              <a:rPr lang="en-US" sz="1400" dirty="0" smtClean="0">
                <a:solidFill>
                  <a:srgbClr val="002060"/>
                </a:solidFill>
              </a:rPr>
              <a:t>claimant’s </a:t>
            </a:r>
            <a:r>
              <a:rPr lang="en-US" sz="1400" dirty="0">
                <a:solidFill>
                  <a:srgbClr val="002060"/>
                </a:solidFill>
              </a:rPr>
              <a:t>wages, however, </a:t>
            </a:r>
            <a:r>
              <a:rPr lang="en-US" sz="1400" dirty="0" smtClean="0">
                <a:solidFill>
                  <a:srgbClr val="002060"/>
                </a:solidFill>
              </a:rPr>
              <a:t>the carrier is </a:t>
            </a:r>
            <a:r>
              <a:rPr lang="en-US" sz="1400" dirty="0">
                <a:solidFill>
                  <a:srgbClr val="002060"/>
                </a:solidFill>
              </a:rPr>
              <a:t>accepting the claim without liability per Section 21-a. Should we file a </a:t>
            </a:r>
            <a:r>
              <a:rPr lang="en-US" sz="1400" dirty="0" err="1">
                <a:solidFill>
                  <a:srgbClr val="002060"/>
                </a:solidFill>
              </a:rPr>
              <a:t>SROI</a:t>
            </a:r>
            <a:r>
              <a:rPr lang="en-US" sz="1400" dirty="0">
                <a:solidFill>
                  <a:srgbClr val="002060"/>
                </a:solidFill>
              </a:rPr>
              <a:t>-EP with Agreement to Compensate Code (DN0075) equal to “W” Without Liability? </a:t>
            </a:r>
            <a:endParaRPr lang="en-US" sz="1400" dirty="0" smtClean="0">
              <a:solidFill>
                <a:srgbClr val="002060"/>
              </a:solidFill>
            </a:endParaRPr>
          </a:p>
          <a:p>
            <a:pPr lvl="0"/>
            <a:endParaRPr lang="en-US" sz="1400" dirty="0" smtClean="0">
              <a:solidFill>
                <a:srgbClr val="002060"/>
              </a:solidFill>
            </a:endParaRPr>
          </a:p>
          <a:p>
            <a:r>
              <a:rPr lang="en-US" sz="1600" b="1" dirty="0" smtClean="0">
                <a:solidFill>
                  <a:srgbClr val="002060"/>
                </a:solidFill>
              </a:rPr>
              <a:t>Reply to Scenario 2:</a:t>
            </a:r>
          </a:p>
          <a:p>
            <a:r>
              <a:rPr lang="en-US" sz="1400" dirty="0" smtClean="0">
                <a:solidFill>
                  <a:srgbClr val="FF0000"/>
                </a:solidFill>
              </a:rPr>
              <a:t>Yes, as of 3/28/16 carriers, self insured employers, municipalities and </a:t>
            </a:r>
            <a:r>
              <a:rPr lang="en-US" sz="1400" smtClean="0">
                <a:solidFill>
                  <a:srgbClr val="FF0000"/>
                </a:solidFill>
              </a:rPr>
              <a:t>claim administrator’s can </a:t>
            </a:r>
            <a:r>
              <a:rPr lang="en-US" sz="1400" dirty="0" smtClean="0">
                <a:solidFill>
                  <a:srgbClr val="FF0000"/>
                </a:solidFill>
              </a:rPr>
              <a:t>add the agreement to compensate code (DN0075) to the SROI EP. </a:t>
            </a:r>
          </a:p>
          <a:p>
            <a:r>
              <a:rPr lang="en-US" sz="1200" strike="sngStrike" dirty="0">
                <a:solidFill>
                  <a:srgbClr val="002060"/>
                </a:solidFill>
              </a:rPr>
              <a:t>No, the carrier should file the SROI IP using Agreement to Compensate Code (DN0075) “W” without liability. In the Benefit Type Code box (DN0085) use the 2xx advising the employer is paying. The Board received notification that the reply to Scenario 2 is not allowed through the IAIABC standard. Please see the correct answer below</a:t>
            </a:r>
            <a:r>
              <a:rPr lang="en-US" sz="1200" strike="sngStrike" dirty="0" smtClean="0">
                <a:solidFill>
                  <a:srgbClr val="002060"/>
                </a:solidFill>
              </a:rPr>
              <a:t>:</a:t>
            </a:r>
          </a:p>
          <a:p>
            <a:endParaRPr lang="en-US" sz="1200" strike="sngStrike" dirty="0">
              <a:solidFill>
                <a:srgbClr val="002060"/>
              </a:solidFill>
            </a:endParaRPr>
          </a:p>
          <a:p>
            <a:pPr lvl="0"/>
            <a:r>
              <a:rPr lang="en-US" sz="1200" strike="sngStrike" dirty="0" smtClean="0">
                <a:solidFill>
                  <a:srgbClr val="002060"/>
                </a:solidFill>
              </a:rPr>
              <a:t>No</a:t>
            </a:r>
            <a:r>
              <a:rPr lang="en-US" sz="1200" strike="sngStrike" dirty="0">
                <a:solidFill>
                  <a:srgbClr val="002060"/>
                </a:solidFill>
              </a:rPr>
              <a:t>, the IAIABC standard has an “X” (exclude) on the Data Element Requirement Table for this data element on the SROI-EP. </a:t>
            </a:r>
            <a:r>
              <a:rPr lang="en-US" sz="1200" b="1" strike="sngStrike" dirty="0">
                <a:solidFill>
                  <a:srgbClr val="002060"/>
                </a:solidFill>
              </a:rPr>
              <a:t>Instead, you should file the SROI-PD in lieu of the SROI-EP</a:t>
            </a:r>
            <a:r>
              <a:rPr lang="en-US" sz="1200" strike="sngStrike" dirty="0">
                <a:solidFill>
                  <a:srgbClr val="002060"/>
                </a:solidFill>
              </a:rPr>
              <a:t>. In addition, you would indicate within the Denial Reason Narrative field that the employer is paying wages </a:t>
            </a:r>
            <a:r>
              <a:rPr lang="en-US" sz="1200" b="1" strike="sngStrike" dirty="0">
                <a:solidFill>
                  <a:srgbClr val="002060"/>
                </a:solidFill>
              </a:rPr>
              <a:t>and</a:t>
            </a:r>
            <a:r>
              <a:rPr lang="en-US" sz="1200" strike="sngStrike" dirty="0">
                <a:solidFill>
                  <a:srgbClr val="002060"/>
                </a:solidFill>
              </a:rPr>
              <a:t> populate Agreement to Compensate Code (DN0075) with “W” Without Liability. </a:t>
            </a:r>
            <a:endParaRPr lang="en-US" sz="1200" strike="sngStrike" dirty="0" smtClean="0">
              <a:solidFill>
                <a:srgbClr val="002060"/>
              </a:solidFill>
            </a:endParaRPr>
          </a:p>
          <a:p>
            <a:pPr lvl="0"/>
            <a:endParaRPr lang="en-US" sz="1400" strike="sngStrike" dirty="0">
              <a:solidFill>
                <a:srgbClr val="002060"/>
              </a:solidFill>
            </a:endParaRPr>
          </a:p>
          <a:p>
            <a:r>
              <a:rPr lang="en-US" sz="1200" strike="sngStrike" dirty="0" smtClean="0">
                <a:solidFill>
                  <a:srgbClr val="002060"/>
                </a:solidFill>
              </a:rPr>
              <a:t>Note</a:t>
            </a:r>
            <a:r>
              <a:rPr lang="en-US" sz="1200" strike="sngStrike" dirty="0">
                <a:solidFill>
                  <a:srgbClr val="002060"/>
                </a:solidFill>
              </a:rPr>
              <a:t>:  An Issue Resolution Request has been filed with the IAIABC requesting that the SROI-EP allow for the Agreement to Compensate Code (DN0075) to be listed.  When that change is implemented the Board will change this response to indicate that the SROI-EP is the proper transaction to file listing the Agreement to Compensate Code (DN0075) with “W” Without Liability.</a:t>
            </a:r>
          </a:p>
          <a:p>
            <a:endParaRPr lang="en-US" sz="1200" dirty="0"/>
          </a:p>
          <a:p>
            <a:r>
              <a:rPr lang="en-US" sz="1600" b="1" dirty="0" smtClean="0">
                <a:solidFill>
                  <a:srgbClr val="002060"/>
                </a:solidFill>
              </a:rPr>
              <a:t>Scenario 3:</a:t>
            </a:r>
            <a:r>
              <a:rPr lang="en-US" sz="1400" b="1" dirty="0">
                <a:solidFill>
                  <a:srgbClr val="002060"/>
                </a:solidFill>
              </a:rPr>
              <a:t> </a:t>
            </a:r>
            <a:endParaRPr lang="en-US" sz="1400" b="1" dirty="0" smtClean="0">
              <a:solidFill>
                <a:srgbClr val="002060"/>
              </a:solidFill>
            </a:endParaRPr>
          </a:p>
          <a:p>
            <a:r>
              <a:rPr lang="en-US" sz="1400" dirty="0" smtClean="0">
                <a:solidFill>
                  <a:srgbClr val="002060"/>
                </a:solidFill>
              </a:rPr>
              <a:t>Employer reports Claimant was injured at work but carrier has not received a medical report within 48 hours. Carrier has claimant examined in accordance with 13-a(3). The authorized medical provider’s medical report indicates the claimant has a mild degree of disability. The carrier then receives the claimant’s treating physician’s medical report which indicates a total degree of disability. How does the carrier determine proper rate if the medical opinions differ </a:t>
            </a:r>
            <a:r>
              <a:rPr lang="en-US" sz="1400" dirty="0">
                <a:solidFill>
                  <a:srgbClr val="002060"/>
                </a:solidFill>
              </a:rPr>
              <a:t>as far as degree of </a:t>
            </a:r>
            <a:r>
              <a:rPr lang="en-US" sz="1400" dirty="0" smtClean="0">
                <a:solidFill>
                  <a:srgbClr val="002060"/>
                </a:solidFill>
              </a:rPr>
              <a:t>disability?</a:t>
            </a:r>
          </a:p>
          <a:p>
            <a:endParaRPr lang="en-US" sz="1400" dirty="0" smtClean="0">
              <a:solidFill>
                <a:srgbClr val="002060"/>
              </a:solidFill>
            </a:endParaRPr>
          </a:p>
          <a:p>
            <a:r>
              <a:rPr lang="en-US" sz="1600" b="1" dirty="0" smtClean="0">
                <a:solidFill>
                  <a:srgbClr val="002060"/>
                </a:solidFill>
              </a:rPr>
              <a:t>Reply to Scenario 3:</a:t>
            </a:r>
            <a:endParaRPr lang="en-US" sz="1600" b="1" dirty="0">
              <a:solidFill>
                <a:srgbClr val="002060"/>
              </a:solidFill>
            </a:endParaRPr>
          </a:p>
          <a:p>
            <a:r>
              <a:rPr lang="en-US" sz="1400" dirty="0">
                <a:solidFill>
                  <a:srgbClr val="002060"/>
                </a:solidFill>
              </a:rPr>
              <a:t>T</a:t>
            </a:r>
            <a:r>
              <a:rPr lang="en-US" sz="1400" dirty="0" smtClean="0">
                <a:solidFill>
                  <a:srgbClr val="002060"/>
                </a:solidFill>
              </a:rPr>
              <a:t>he carrier must pay (mild </a:t>
            </a:r>
            <a:r>
              <a:rPr lang="en-US" sz="1400" dirty="0">
                <a:solidFill>
                  <a:srgbClr val="002060"/>
                </a:solidFill>
              </a:rPr>
              <a:t>or </a:t>
            </a:r>
            <a:r>
              <a:rPr lang="en-US" sz="1400" dirty="0" smtClean="0">
                <a:solidFill>
                  <a:srgbClr val="002060"/>
                </a:solidFill>
              </a:rPr>
              <a:t>total), to avoid a </a:t>
            </a:r>
            <a:r>
              <a:rPr lang="en-US" sz="1400" dirty="0" err="1" smtClean="0">
                <a:solidFill>
                  <a:srgbClr val="002060"/>
                </a:solidFill>
              </a:rPr>
              <a:t>payor</a:t>
            </a:r>
            <a:r>
              <a:rPr lang="en-US" sz="1400" dirty="0" smtClean="0">
                <a:solidFill>
                  <a:srgbClr val="002060"/>
                </a:solidFill>
              </a:rPr>
              <a:t> compliance penalty. </a:t>
            </a:r>
            <a:r>
              <a:rPr lang="en-US" sz="1400" dirty="0">
                <a:solidFill>
                  <a:srgbClr val="002060"/>
                </a:solidFill>
              </a:rPr>
              <a:t>C</a:t>
            </a:r>
            <a:r>
              <a:rPr lang="en-US" sz="1400" dirty="0" smtClean="0">
                <a:solidFill>
                  <a:srgbClr val="002060"/>
                </a:solidFill>
              </a:rPr>
              <a:t>laimant may </a:t>
            </a:r>
            <a:r>
              <a:rPr lang="en-US" sz="1400" dirty="0">
                <a:solidFill>
                  <a:srgbClr val="002060"/>
                </a:solidFill>
              </a:rPr>
              <a:t>file an </a:t>
            </a:r>
            <a:r>
              <a:rPr lang="en-US" sz="1400" dirty="0" smtClean="0">
                <a:solidFill>
                  <a:srgbClr val="002060"/>
                </a:solidFill>
              </a:rPr>
              <a:t>RFA-1 to place case on calendar if questioning the rate of compensation.</a:t>
            </a:r>
            <a:r>
              <a:rPr lang="en-US" sz="1400" dirty="0">
                <a:solidFill>
                  <a:srgbClr val="002060"/>
                </a:solidFill>
              </a:rPr>
              <a:t> </a:t>
            </a:r>
          </a:p>
          <a:p>
            <a:r>
              <a:rPr lang="en-US" sz="1400" dirty="0"/>
              <a:t> </a:t>
            </a:r>
          </a:p>
          <a:p>
            <a:endParaRPr lang="en-US" sz="1400" dirty="0" smtClean="0">
              <a:solidFill>
                <a:srgbClr val="002060"/>
              </a:solidFill>
            </a:endParaRPr>
          </a:p>
          <a:p>
            <a:endParaRPr lang="en-US" sz="1600" dirty="0">
              <a:solidFill>
                <a:srgbClr val="002060"/>
              </a:solidFill>
            </a:endParaRPr>
          </a:p>
          <a:p>
            <a:endParaRPr lang="en-US" sz="1600" dirty="0"/>
          </a:p>
          <a:p>
            <a:endParaRPr lang="en-US" sz="1600" dirty="0"/>
          </a:p>
          <a:p>
            <a:r>
              <a:rPr lang="en-US" sz="1600" dirty="0">
                <a:solidFill>
                  <a:srgbClr val="002776"/>
                </a:solidFill>
              </a:rPr>
              <a:t> </a:t>
            </a:r>
          </a:p>
          <a:p>
            <a:endParaRPr lang="en-US" sz="1600" dirty="0">
              <a:solidFill>
                <a:srgbClr val="002776"/>
              </a:solidFill>
            </a:endParaRPr>
          </a:p>
          <a:p>
            <a:r>
              <a:rPr lang="en-US" sz="2400" b="1" dirty="0">
                <a:solidFill>
                  <a:srgbClr val="002776"/>
                </a:solidFill>
              </a:rPr>
              <a:t/>
            </a:r>
            <a:br>
              <a:rPr lang="en-US" sz="2400" b="1" dirty="0">
                <a:solidFill>
                  <a:srgbClr val="002776"/>
                </a:solidFill>
              </a:rPr>
            </a:br>
            <a:r>
              <a:rPr lang="en-US" sz="2400" b="1" dirty="0">
                <a:solidFill>
                  <a:srgbClr val="002776"/>
                </a:solidFill>
              </a:rPr>
              <a:t/>
            </a:r>
            <a:br>
              <a:rPr lang="en-US" sz="2400" b="1" dirty="0">
                <a:solidFill>
                  <a:srgbClr val="002776"/>
                </a:solidFill>
              </a:rPr>
            </a:br>
            <a:endParaRPr lang="en-US" dirty="0">
              <a:solidFill>
                <a:srgbClr val="002776"/>
              </a:solidFill>
            </a:endParaRPr>
          </a:p>
          <a:p>
            <a:endParaRPr lang="en-US" dirty="0">
              <a:solidFill>
                <a:srgbClr val="002776"/>
              </a:solidFill>
            </a:endParaRPr>
          </a:p>
          <a:p>
            <a:pPr marL="285750" indent="-285750">
              <a:buFont typeface="Arial" panose="020B0604020202020204" pitchFamily="34" charset="0"/>
              <a:buChar char="•"/>
            </a:pPr>
            <a:endParaRPr lang="en-US" dirty="0">
              <a:solidFill>
                <a:srgbClr val="002776"/>
              </a:solidFill>
            </a:endParaRPr>
          </a:p>
          <a:p>
            <a:pPr marL="285750" indent="-285750">
              <a:buFont typeface="Arial" panose="020B0604020202020204" pitchFamily="34" charset="0"/>
              <a:buChar char="•"/>
            </a:pPr>
            <a:endParaRPr lang="en-US" dirty="0">
              <a:solidFill>
                <a:srgbClr val="002776"/>
              </a:solidFill>
            </a:endParaRPr>
          </a:p>
          <a:p>
            <a:pPr marL="285750" indent="-285750">
              <a:buFont typeface="Arial" panose="020B0604020202020204" pitchFamily="34" charset="0"/>
              <a:buChar char="•"/>
            </a:pPr>
            <a:endParaRPr lang="en-US" sz="1600" dirty="0">
              <a:solidFill>
                <a:srgbClr val="002776"/>
              </a:solidFill>
            </a:endParaRPr>
          </a:p>
        </p:txBody>
      </p:sp>
      <p:sp useBgFill="1">
        <p:nvSpPr>
          <p:cNvPr id="4" name="Title 1"/>
          <p:cNvSpPr>
            <a:spLocks noGrp="1"/>
          </p:cNvSpPr>
          <p:nvPr>
            <p:ph type="title"/>
          </p:nvPr>
        </p:nvSpPr>
        <p:spPr>
          <a:xfrm>
            <a:off x="83820" y="334646"/>
            <a:ext cx="7094615" cy="375018"/>
          </a:xfrm>
        </p:spPr>
        <p:txBody>
          <a:bodyPr>
            <a:noAutofit/>
          </a:bodyPr>
          <a:lstStyle/>
          <a:p>
            <a:r>
              <a:rPr lang="en-US" sz="2400" b="1" dirty="0" smtClean="0">
                <a:solidFill>
                  <a:srgbClr val="002D73"/>
                </a:solidFill>
              </a:rPr>
              <a:t>Scenario’s</a:t>
            </a:r>
            <a:endParaRPr lang="en-US" sz="2400" b="1" dirty="0">
              <a:solidFill>
                <a:srgbClr val="002D73"/>
              </a:solidFill>
            </a:endParaRPr>
          </a:p>
        </p:txBody>
      </p:sp>
      <p:sp>
        <p:nvSpPr>
          <p:cNvPr id="2" name="Date Placeholder 1"/>
          <p:cNvSpPr>
            <a:spLocks noGrp="1"/>
          </p:cNvSpPr>
          <p:nvPr>
            <p:ph type="dt" sz="half" idx="10"/>
          </p:nvPr>
        </p:nvSpPr>
        <p:spPr/>
        <p:txBody>
          <a:bodyPr/>
          <a:lstStyle/>
          <a:p>
            <a:r>
              <a:rPr lang="en-US" dirty="0" smtClean="0"/>
              <a:t>6/20/2015</a:t>
            </a:r>
            <a:endParaRPr lang="en-US" dirty="0"/>
          </a:p>
        </p:txBody>
      </p:sp>
      <p:sp>
        <p:nvSpPr>
          <p:cNvPr id="6" name="Slide Number Placeholder 5"/>
          <p:cNvSpPr>
            <a:spLocks noGrp="1"/>
          </p:cNvSpPr>
          <p:nvPr>
            <p:ph type="sldNum" sz="quarter" idx="12"/>
          </p:nvPr>
        </p:nvSpPr>
        <p:spPr/>
        <p:txBody>
          <a:bodyPr/>
          <a:lstStyle/>
          <a:p>
            <a:fld id="{BB058067-43B8-4E0A-B575-A1270051252D}" type="slidenum">
              <a:rPr lang="en-US" smtClean="0"/>
              <a:pPr/>
              <a:t>5</a:t>
            </a:fld>
            <a:endParaRPr lang="en-US" dirty="0"/>
          </a:p>
        </p:txBody>
      </p:sp>
    </p:spTree>
    <p:extLst>
      <p:ext uri="{BB962C8B-B14F-4D97-AF65-F5344CB8AC3E}">
        <p14:creationId xmlns:p14="http://schemas.microsoft.com/office/powerpoint/2010/main" val="40836485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33214" y="1038386"/>
            <a:ext cx="9534686" cy="8402300"/>
          </a:xfrm>
          <a:prstGeom prst="rect">
            <a:avLst/>
          </a:prstGeom>
        </p:spPr>
        <p:txBody>
          <a:bodyPr wrap="square">
            <a:spAutoFit/>
          </a:bodyPr>
          <a:lstStyle/>
          <a:p>
            <a:r>
              <a:rPr lang="en-US" sz="1600" b="1" dirty="0" smtClean="0">
                <a:solidFill>
                  <a:srgbClr val="002060"/>
                </a:solidFill>
              </a:rPr>
              <a:t>Scenario 4:</a:t>
            </a:r>
          </a:p>
          <a:p>
            <a:r>
              <a:rPr lang="en-US" sz="1400" dirty="0">
                <a:solidFill>
                  <a:srgbClr val="002060"/>
                </a:solidFill>
              </a:rPr>
              <a:t>The claimant was working as a maintenance worker earning $</a:t>
            </a:r>
            <a:r>
              <a:rPr lang="en-US" sz="1400" dirty="0" smtClean="0">
                <a:solidFill>
                  <a:srgbClr val="002060"/>
                </a:solidFill>
              </a:rPr>
              <a:t>2,000.00 </a:t>
            </a:r>
            <a:r>
              <a:rPr lang="en-US" sz="1400" dirty="0">
                <a:solidFill>
                  <a:srgbClr val="002060"/>
                </a:solidFill>
              </a:rPr>
              <a:t>per week, when he got oil in his ear and the claimant missed 2.8 weeks of work. He received his full wages by using his sick time. There is no medical evidence that the claimant needed to be out of work. </a:t>
            </a:r>
            <a:r>
              <a:rPr lang="en-US" sz="1400" dirty="0" smtClean="0">
                <a:solidFill>
                  <a:srgbClr val="002060"/>
                </a:solidFill>
              </a:rPr>
              <a:t>What would the carrier file? </a:t>
            </a:r>
            <a:endParaRPr lang="en-US" sz="1400" dirty="0">
              <a:solidFill>
                <a:srgbClr val="002060"/>
              </a:solidFill>
            </a:endParaRPr>
          </a:p>
          <a:p>
            <a:r>
              <a:rPr lang="en-US" sz="1400" dirty="0">
                <a:solidFill>
                  <a:srgbClr val="002060"/>
                </a:solidFill>
              </a:rPr>
              <a:t> </a:t>
            </a:r>
            <a:endParaRPr lang="en-US" sz="1400" dirty="0" smtClean="0">
              <a:solidFill>
                <a:srgbClr val="002060"/>
              </a:solidFill>
            </a:endParaRPr>
          </a:p>
          <a:p>
            <a:endParaRPr lang="en-US" sz="1400" b="1" dirty="0">
              <a:solidFill>
                <a:srgbClr val="002060"/>
              </a:solidFill>
            </a:endParaRPr>
          </a:p>
          <a:p>
            <a:r>
              <a:rPr lang="en-US" sz="1400" b="1" dirty="0" smtClean="0">
                <a:solidFill>
                  <a:srgbClr val="002060"/>
                </a:solidFill>
              </a:rPr>
              <a:t>Reply to Scenario 4:</a:t>
            </a:r>
          </a:p>
          <a:p>
            <a:r>
              <a:rPr lang="en-US" sz="1400" dirty="0">
                <a:solidFill>
                  <a:srgbClr val="002060"/>
                </a:solidFill>
              </a:rPr>
              <a:t>If the employer reports the accident and the claimant is losing time from work and the employer/carrier does not question causal relationship. The carrier would file the </a:t>
            </a:r>
            <a:r>
              <a:rPr lang="en-US" sz="1400" dirty="0" err="1">
                <a:solidFill>
                  <a:srgbClr val="002060"/>
                </a:solidFill>
              </a:rPr>
              <a:t>FROI</a:t>
            </a:r>
            <a:r>
              <a:rPr lang="en-US" sz="1400" dirty="0">
                <a:solidFill>
                  <a:srgbClr val="002060"/>
                </a:solidFill>
              </a:rPr>
              <a:t> 00 Indemnity followed by the </a:t>
            </a:r>
            <a:r>
              <a:rPr lang="en-US" sz="1400" dirty="0" err="1">
                <a:solidFill>
                  <a:srgbClr val="002060"/>
                </a:solidFill>
              </a:rPr>
              <a:t>SROI</a:t>
            </a:r>
            <a:r>
              <a:rPr lang="en-US" sz="1400" dirty="0">
                <a:solidFill>
                  <a:srgbClr val="002060"/>
                </a:solidFill>
              </a:rPr>
              <a:t> EP. Upon claimants </a:t>
            </a:r>
            <a:r>
              <a:rPr lang="en-US" sz="1400" dirty="0" smtClean="0">
                <a:solidFill>
                  <a:srgbClr val="002060"/>
                </a:solidFill>
              </a:rPr>
              <a:t>return </a:t>
            </a:r>
            <a:r>
              <a:rPr lang="en-US" sz="1400" dirty="0">
                <a:solidFill>
                  <a:srgbClr val="002060"/>
                </a:solidFill>
              </a:rPr>
              <a:t>to work the carrier would file the </a:t>
            </a:r>
            <a:r>
              <a:rPr lang="en-US" sz="1400" dirty="0" err="1">
                <a:solidFill>
                  <a:srgbClr val="002060"/>
                </a:solidFill>
              </a:rPr>
              <a:t>SROI</a:t>
            </a:r>
            <a:r>
              <a:rPr lang="en-US" sz="1400" dirty="0">
                <a:solidFill>
                  <a:srgbClr val="002060"/>
                </a:solidFill>
              </a:rPr>
              <a:t> S1.</a:t>
            </a:r>
          </a:p>
          <a:p>
            <a:endParaRPr lang="en-US" sz="1400" dirty="0" smtClean="0">
              <a:solidFill>
                <a:srgbClr val="002060"/>
              </a:solidFill>
            </a:endParaRPr>
          </a:p>
          <a:p>
            <a:endParaRPr lang="en-US" sz="1400" dirty="0" smtClean="0">
              <a:solidFill>
                <a:srgbClr val="002060"/>
              </a:solidFill>
            </a:endParaRPr>
          </a:p>
          <a:p>
            <a:r>
              <a:rPr lang="en-US" sz="1400" b="1" dirty="0" smtClean="0">
                <a:solidFill>
                  <a:srgbClr val="002060"/>
                </a:solidFill>
              </a:rPr>
              <a:t>If </a:t>
            </a:r>
            <a:r>
              <a:rPr lang="en-US" sz="1400" b="1" dirty="0">
                <a:solidFill>
                  <a:srgbClr val="002060"/>
                </a:solidFill>
              </a:rPr>
              <a:t>the claim goes to the first hearing and the case is established. Would the judge direct reimbursement to the employer with no medical? </a:t>
            </a:r>
          </a:p>
          <a:p>
            <a:endParaRPr lang="en-US" sz="1400" dirty="0" smtClean="0">
              <a:solidFill>
                <a:srgbClr val="002060"/>
              </a:solidFill>
            </a:endParaRPr>
          </a:p>
          <a:p>
            <a:r>
              <a:rPr lang="en-US" sz="1400" dirty="0" smtClean="0">
                <a:solidFill>
                  <a:srgbClr val="002060"/>
                </a:solidFill>
              </a:rPr>
              <a:t>Yes. If no medical is present at the time of the first hearing, the Workers’ Compensation Law Judge will be inquiring of the claimant as to medical evidence and may direct </a:t>
            </a:r>
            <a:r>
              <a:rPr lang="en-US" sz="1400" dirty="0">
                <a:solidFill>
                  <a:srgbClr val="002060"/>
                </a:solidFill>
              </a:rPr>
              <a:t>the claimant to produce </a:t>
            </a:r>
            <a:r>
              <a:rPr lang="en-US" sz="1400" dirty="0" smtClean="0">
                <a:solidFill>
                  <a:srgbClr val="002060"/>
                </a:solidFill>
              </a:rPr>
              <a:t>medical and remind the claimant that </a:t>
            </a:r>
            <a:r>
              <a:rPr lang="en-US" sz="1400" dirty="0">
                <a:solidFill>
                  <a:srgbClr val="002060"/>
                </a:solidFill>
              </a:rPr>
              <a:t>he or she should not be accepting payment for lost wages if they are not disabled. </a:t>
            </a:r>
          </a:p>
          <a:p>
            <a:r>
              <a:rPr lang="en-US" sz="1400" dirty="0" smtClean="0">
                <a:solidFill>
                  <a:srgbClr val="0070C0"/>
                </a:solidFill>
              </a:rPr>
              <a:t> </a:t>
            </a:r>
          </a:p>
          <a:p>
            <a:endParaRPr lang="en-US" sz="1400" dirty="0">
              <a:solidFill>
                <a:srgbClr val="0070C0"/>
              </a:solidFill>
            </a:endParaRPr>
          </a:p>
          <a:p>
            <a:r>
              <a:rPr lang="en-US" sz="1400" dirty="0"/>
              <a:t> </a:t>
            </a:r>
          </a:p>
          <a:p>
            <a:endParaRPr lang="en-US" sz="1400" dirty="0"/>
          </a:p>
          <a:p>
            <a:endParaRPr lang="en-US" sz="1400" dirty="0" smtClean="0">
              <a:solidFill>
                <a:srgbClr val="002060"/>
              </a:solidFill>
            </a:endParaRPr>
          </a:p>
          <a:p>
            <a:endParaRPr lang="en-US" sz="1600" dirty="0">
              <a:solidFill>
                <a:srgbClr val="002060"/>
              </a:solidFill>
            </a:endParaRPr>
          </a:p>
          <a:p>
            <a:endParaRPr lang="en-US" sz="1600" dirty="0"/>
          </a:p>
          <a:p>
            <a:endParaRPr lang="en-US" sz="1600" dirty="0"/>
          </a:p>
          <a:p>
            <a:r>
              <a:rPr lang="en-US" sz="1600" dirty="0">
                <a:solidFill>
                  <a:srgbClr val="002776"/>
                </a:solidFill>
              </a:rPr>
              <a:t> </a:t>
            </a:r>
          </a:p>
          <a:p>
            <a:endParaRPr lang="en-US" sz="1600" dirty="0">
              <a:solidFill>
                <a:srgbClr val="002776"/>
              </a:solidFill>
            </a:endParaRPr>
          </a:p>
          <a:p>
            <a:r>
              <a:rPr lang="en-US" sz="2400" b="1" dirty="0">
                <a:solidFill>
                  <a:srgbClr val="002776"/>
                </a:solidFill>
              </a:rPr>
              <a:t/>
            </a:r>
            <a:br>
              <a:rPr lang="en-US" sz="2400" b="1" dirty="0">
                <a:solidFill>
                  <a:srgbClr val="002776"/>
                </a:solidFill>
              </a:rPr>
            </a:br>
            <a:r>
              <a:rPr lang="en-US" sz="2400" b="1" dirty="0">
                <a:solidFill>
                  <a:srgbClr val="002776"/>
                </a:solidFill>
              </a:rPr>
              <a:t/>
            </a:r>
            <a:br>
              <a:rPr lang="en-US" sz="2400" b="1" dirty="0">
                <a:solidFill>
                  <a:srgbClr val="002776"/>
                </a:solidFill>
              </a:rPr>
            </a:br>
            <a:endParaRPr lang="en-US" dirty="0">
              <a:solidFill>
                <a:srgbClr val="002776"/>
              </a:solidFill>
            </a:endParaRPr>
          </a:p>
          <a:p>
            <a:endParaRPr lang="en-US" dirty="0">
              <a:solidFill>
                <a:srgbClr val="002776"/>
              </a:solidFill>
            </a:endParaRPr>
          </a:p>
          <a:p>
            <a:pPr marL="285750" indent="-285750">
              <a:buFont typeface="Arial" panose="020B0604020202020204" pitchFamily="34" charset="0"/>
              <a:buChar char="•"/>
            </a:pPr>
            <a:endParaRPr lang="en-US" dirty="0">
              <a:solidFill>
                <a:srgbClr val="002776"/>
              </a:solidFill>
            </a:endParaRPr>
          </a:p>
          <a:p>
            <a:pPr marL="285750" indent="-285750">
              <a:buFont typeface="Arial" panose="020B0604020202020204" pitchFamily="34" charset="0"/>
              <a:buChar char="•"/>
            </a:pPr>
            <a:endParaRPr lang="en-US" dirty="0">
              <a:solidFill>
                <a:srgbClr val="002776"/>
              </a:solidFill>
            </a:endParaRPr>
          </a:p>
          <a:p>
            <a:pPr marL="285750" indent="-285750">
              <a:buFont typeface="Arial" panose="020B0604020202020204" pitchFamily="34" charset="0"/>
              <a:buChar char="•"/>
            </a:pPr>
            <a:endParaRPr lang="en-US" sz="1600" dirty="0">
              <a:solidFill>
                <a:srgbClr val="002776"/>
              </a:solidFill>
            </a:endParaRPr>
          </a:p>
        </p:txBody>
      </p:sp>
      <p:sp useBgFill="1">
        <p:nvSpPr>
          <p:cNvPr id="4" name="Title 1"/>
          <p:cNvSpPr>
            <a:spLocks noGrp="1"/>
          </p:cNvSpPr>
          <p:nvPr>
            <p:ph type="title"/>
          </p:nvPr>
        </p:nvSpPr>
        <p:spPr>
          <a:xfrm>
            <a:off x="247650" y="553903"/>
            <a:ext cx="6930784" cy="363958"/>
          </a:xfrm>
        </p:spPr>
        <p:txBody>
          <a:bodyPr>
            <a:noAutofit/>
          </a:bodyPr>
          <a:lstStyle/>
          <a:p>
            <a:r>
              <a:rPr lang="en-US" sz="2400" b="1" dirty="0" smtClean="0">
                <a:solidFill>
                  <a:srgbClr val="002D73"/>
                </a:solidFill>
              </a:rPr>
              <a:t>Scenario’s</a:t>
            </a:r>
            <a:endParaRPr lang="en-US" sz="2400" b="1" dirty="0">
              <a:solidFill>
                <a:srgbClr val="002D73"/>
              </a:solidFill>
            </a:endParaRPr>
          </a:p>
        </p:txBody>
      </p:sp>
      <p:sp>
        <p:nvSpPr>
          <p:cNvPr id="2" name="Date Placeholder 1"/>
          <p:cNvSpPr>
            <a:spLocks noGrp="1"/>
          </p:cNvSpPr>
          <p:nvPr>
            <p:ph type="dt" sz="half" idx="10"/>
          </p:nvPr>
        </p:nvSpPr>
        <p:spPr/>
        <p:txBody>
          <a:bodyPr/>
          <a:lstStyle/>
          <a:p>
            <a:r>
              <a:rPr lang="en-US" dirty="0" smtClean="0"/>
              <a:t>6/15/2015</a:t>
            </a:r>
            <a:endParaRPr lang="en-US" dirty="0"/>
          </a:p>
        </p:txBody>
      </p:sp>
      <p:sp>
        <p:nvSpPr>
          <p:cNvPr id="6" name="Slide Number Placeholder 5"/>
          <p:cNvSpPr>
            <a:spLocks noGrp="1"/>
          </p:cNvSpPr>
          <p:nvPr>
            <p:ph type="sldNum" sz="quarter" idx="12"/>
          </p:nvPr>
        </p:nvSpPr>
        <p:spPr/>
        <p:txBody>
          <a:bodyPr/>
          <a:lstStyle/>
          <a:p>
            <a:fld id="{BB058067-43B8-4E0A-B575-A1270051252D}" type="slidenum">
              <a:rPr lang="en-US" smtClean="0"/>
              <a:pPr/>
              <a:t>6</a:t>
            </a:fld>
            <a:endParaRPr lang="en-US" dirty="0"/>
          </a:p>
        </p:txBody>
      </p:sp>
    </p:spTree>
    <p:extLst>
      <p:ext uri="{BB962C8B-B14F-4D97-AF65-F5344CB8AC3E}">
        <p14:creationId xmlns:p14="http://schemas.microsoft.com/office/powerpoint/2010/main" val="2482048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33214" y="1038386"/>
            <a:ext cx="9534686" cy="9048631"/>
          </a:xfrm>
          <a:prstGeom prst="rect">
            <a:avLst/>
          </a:prstGeom>
        </p:spPr>
        <p:txBody>
          <a:bodyPr wrap="square">
            <a:spAutoFit/>
          </a:bodyPr>
          <a:lstStyle/>
          <a:p>
            <a:r>
              <a:rPr lang="en-US" sz="1600" b="1" dirty="0" smtClean="0">
                <a:solidFill>
                  <a:srgbClr val="002060"/>
                </a:solidFill>
              </a:rPr>
              <a:t>Scenario 5:</a:t>
            </a:r>
          </a:p>
          <a:p>
            <a:r>
              <a:rPr lang="en-US" sz="1400" dirty="0" smtClean="0">
                <a:solidFill>
                  <a:srgbClr val="0070C0"/>
                </a:solidFill>
              </a:rPr>
              <a:t> </a:t>
            </a:r>
          </a:p>
          <a:p>
            <a:r>
              <a:rPr lang="en-US" sz="1400" dirty="0">
                <a:solidFill>
                  <a:srgbClr val="002060"/>
                </a:solidFill>
              </a:rPr>
              <a:t>The claimant was working as a maintenance worker earning $</a:t>
            </a:r>
            <a:r>
              <a:rPr lang="en-US" sz="1400" dirty="0" smtClean="0">
                <a:solidFill>
                  <a:srgbClr val="002060"/>
                </a:solidFill>
              </a:rPr>
              <a:t>2,000.00 </a:t>
            </a:r>
            <a:r>
              <a:rPr lang="en-US" sz="1400" dirty="0">
                <a:solidFill>
                  <a:srgbClr val="002060"/>
                </a:solidFill>
              </a:rPr>
              <a:t>per week, when </a:t>
            </a:r>
            <a:r>
              <a:rPr lang="en-US" sz="1400" dirty="0" smtClean="0">
                <a:solidFill>
                  <a:srgbClr val="002060"/>
                </a:solidFill>
              </a:rPr>
              <a:t>claimant </a:t>
            </a:r>
            <a:r>
              <a:rPr lang="en-US" sz="1400" dirty="0">
                <a:solidFill>
                  <a:srgbClr val="002060"/>
                </a:solidFill>
              </a:rPr>
              <a:t>got oil in his ear </a:t>
            </a:r>
            <a:r>
              <a:rPr lang="en-US" sz="1400" dirty="0" smtClean="0">
                <a:solidFill>
                  <a:srgbClr val="002060"/>
                </a:solidFill>
              </a:rPr>
              <a:t>and </a:t>
            </a:r>
            <a:r>
              <a:rPr lang="en-US" sz="1400" dirty="0">
                <a:solidFill>
                  <a:srgbClr val="002060"/>
                </a:solidFill>
              </a:rPr>
              <a:t>missed 2.8 weeks of work. There is no medical evidence that the claimant needed to be out of work however payments are picked up at the mild tentative rate of $</a:t>
            </a:r>
            <a:r>
              <a:rPr lang="en-US" sz="1400" dirty="0" smtClean="0">
                <a:solidFill>
                  <a:srgbClr val="002060"/>
                </a:solidFill>
              </a:rPr>
              <a:t>333.33. What would the carrier file?</a:t>
            </a:r>
          </a:p>
          <a:p>
            <a:endParaRPr lang="en-US" sz="1400" dirty="0" smtClean="0"/>
          </a:p>
          <a:p>
            <a:r>
              <a:rPr lang="en-US" sz="1400" b="1" dirty="0" smtClean="0">
                <a:solidFill>
                  <a:srgbClr val="002060"/>
                </a:solidFill>
              </a:rPr>
              <a:t>Reply to Scenario 5:</a:t>
            </a:r>
            <a:endParaRPr lang="en-US" sz="1400" b="1" dirty="0">
              <a:solidFill>
                <a:srgbClr val="002060"/>
              </a:solidFill>
            </a:endParaRPr>
          </a:p>
          <a:p>
            <a:r>
              <a:rPr lang="en-US" sz="1400" dirty="0">
                <a:solidFill>
                  <a:srgbClr val="002060"/>
                </a:solidFill>
              </a:rPr>
              <a:t>If the employer reports the accident and the claimant is losing time from work and the employer/carrier does not question causal relationship. The carrier would file the </a:t>
            </a:r>
            <a:r>
              <a:rPr lang="en-US" sz="1400" dirty="0" err="1">
                <a:solidFill>
                  <a:srgbClr val="002060"/>
                </a:solidFill>
              </a:rPr>
              <a:t>FROI</a:t>
            </a:r>
            <a:r>
              <a:rPr lang="en-US" sz="1400" dirty="0">
                <a:solidFill>
                  <a:srgbClr val="002060"/>
                </a:solidFill>
              </a:rPr>
              <a:t> 00 Indemnity followed by the </a:t>
            </a:r>
            <a:r>
              <a:rPr lang="en-US" sz="1400" dirty="0" err="1">
                <a:solidFill>
                  <a:srgbClr val="002060"/>
                </a:solidFill>
              </a:rPr>
              <a:t>SROI</a:t>
            </a:r>
            <a:r>
              <a:rPr lang="en-US" sz="1400" dirty="0">
                <a:solidFill>
                  <a:srgbClr val="002060"/>
                </a:solidFill>
              </a:rPr>
              <a:t> </a:t>
            </a:r>
            <a:r>
              <a:rPr lang="en-US" sz="1400" dirty="0" smtClean="0">
                <a:solidFill>
                  <a:srgbClr val="002060"/>
                </a:solidFill>
              </a:rPr>
              <a:t>IP. </a:t>
            </a:r>
            <a:r>
              <a:rPr lang="en-US" sz="1400" dirty="0">
                <a:solidFill>
                  <a:srgbClr val="002060"/>
                </a:solidFill>
              </a:rPr>
              <a:t>Upon claimants return to work the carrier would file the </a:t>
            </a:r>
            <a:r>
              <a:rPr lang="en-US" sz="1400" dirty="0" err="1">
                <a:solidFill>
                  <a:srgbClr val="002060"/>
                </a:solidFill>
              </a:rPr>
              <a:t>SROI</a:t>
            </a:r>
            <a:r>
              <a:rPr lang="en-US" sz="1400" dirty="0">
                <a:solidFill>
                  <a:srgbClr val="002060"/>
                </a:solidFill>
              </a:rPr>
              <a:t> S1.</a:t>
            </a:r>
          </a:p>
          <a:p>
            <a:endParaRPr lang="en-US" sz="1400" dirty="0" smtClean="0"/>
          </a:p>
          <a:p>
            <a:endParaRPr lang="en-US" sz="1400" dirty="0"/>
          </a:p>
          <a:p>
            <a:r>
              <a:rPr lang="en-US" sz="1400" b="1" dirty="0" smtClean="0">
                <a:solidFill>
                  <a:srgbClr val="002060"/>
                </a:solidFill>
              </a:rPr>
              <a:t>If the </a:t>
            </a:r>
            <a:r>
              <a:rPr lang="en-US" sz="1400" b="1" dirty="0">
                <a:solidFill>
                  <a:srgbClr val="002060"/>
                </a:solidFill>
              </a:rPr>
              <a:t>claim goes to the first hearing and the case is established. </a:t>
            </a:r>
            <a:r>
              <a:rPr lang="en-US" sz="1400" b="1" dirty="0" smtClean="0">
                <a:solidFill>
                  <a:srgbClr val="002060"/>
                </a:solidFill>
              </a:rPr>
              <a:t>Would </a:t>
            </a:r>
            <a:r>
              <a:rPr lang="en-US" sz="1400" b="1" dirty="0">
                <a:solidFill>
                  <a:srgbClr val="002060"/>
                </a:solidFill>
              </a:rPr>
              <a:t>the judge confirm the awards if there’s no medical? </a:t>
            </a:r>
            <a:r>
              <a:rPr lang="en-US" sz="1400" dirty="0" smtClean="0">
                <a:solidFill>
                  <a:srgbClr val="002060"/>
                </a:solidFill>
              </a:rPr>
              <a:t>Yes</a:t>
            </a:r>
            <a:r>
              <a:rPr lang="en-US" sz="1400" dirty="0">
                <a:solidFill>
                  <a:srgbClr val="002060"/>
                </a:solidFill>
              </a:rPr>
              <a:t>. If no medical is present at the time of the first hearing, the Workers’ Compensation Law Judge will be inquiring of the claimant as to medical evidence and may direct the claimant to produce medical and remind the claimant that he or she should not be accepting payment for lost wages if they are not disabled. </a:t>
            </a:r>
          </a:p>
          <a:p>
            <a:endParaRPr lang="en-US" sz="1400" dirty="0" smtClean="0"/>
          </a:p>
          <a:p>
            <a:endParaRPr lang="en-US" sz="1400" dirty="0" smtClean="0"/>
          </a:p>
          <a:p>
            <a:r>
              <a:rPr lang="en-US" sz="1400" b="1" dirty="0" smtClean="0">
                <a:solidFill>
                  <a:srgbClr val="002060"/>
                </a:solidFill>
              </a:rPr>
              <a:t>Would </a:t>
            </a:r>
            <a:r>
              <a:rPr lang="en-US" sz="1400" b="1" dirty="0">
                <a:solidFill>
                  <a:srgbClr val="002060"/>
                </a:solidFill>
              </a:rPr>
              <a:t>the overpayment automatically be put </a:t>
            </a:r>
            <a:r>
              <a:rPr lang="en-US" sz="1400" b="1" dirty="0" smtClean="0">
                <a:solidFill>
                  <a:srgbClr val="002060"/>
                </a:solidFill>
              </a:rPr>
              <a:t>on the </a:t>
            </a:r>
            <a:r>
              <a:rPr lang="en-US" sz="1400" b="1" dirty="0">
                <a:solidFill>
                  <a:srgbClr val="002060"/>
                </a:solidFill>
              </a:rPr>
              <a:t>record for any future awards</a:t>
            </a:r>
            <a:r>
              <a:rPr lang="en-US" sz="1400" b="1" dirty="0" smtClean="0">
                <a:solidFill>
                  <a:srgbClr val="002060"/>
                </a:solidFill>
              </a:rPr>
              <a:t>? </a:t>
            </a:r>
            <a:r>
              <a:rPr lang="en-US" sz="1400" dirty="0" smtClean="0">
                <a:solidFill>
                  <a:srgbClr val="002060"/>
                </a:solidFill>
              </a:rPr>
              <a:t>If an overpayment occurs at any time the carrier may file a request for hearing to address the overpayment and method of recoupment.</a:t>
            </a:r>
          </a:p>
          <a:p>
            <a:endParaRPr lang="en-US" sz="1400" dirty="0" smtClean="0"/>
          </a:p>
          <a:p>
            <a:r>
              <a:rPr lang="en-US" sz="1400" dirty="0">
                <a:solidFill>
                  <a:srgbClr val="00B050"/>
                </a:solidFill>
              </a:rPr>
              <a:t> </a:t>
            </a:r>
            <a:r>
              <a:rPr lang="en-US" sz="1400" dirty="0"/>
              <a:t> </a:t>
            </a:r>
          </a:p>
          <a:p>
            <a:endParaRPr lang="en-US" sz="1400" dirty="0">
              <a:solidFill>
                <a:srgbClr val="0070C0"/>
              </a:solidFill>
            </a:endParaRPr>
          </a:p>
          <a:p>
            <a:r>
              <a:rPr lang="en-US" sz="1400" dirty="0"/>
              <a:t> </a:t>
            </a:r>
          </a:p>
          <a:p>
            <a:endParaRPr lang="en-US" sz="1400" dirty="0"/>
          </a:p>
          <a:p>
            <a:endParaRPr lang="en-US" sz="1400" dirty="0" smtClean="0">
              <a:solidFill>
                <a:srgbClr val="002060"/>
              </a:solidFill>
            </a:endParaRPr>
          </a:p>
          <a:p>
            <a:endParaRPr lang="en-US" sz="1600" dirty="0">
              <a:solidFill>
                <a:srgbClr val="002060"/>
              </a:solidFill>
            </a:endParaRPr>
          </a:p>
          <a:p>
            <a:endParaRPr lang="en-US" sz="1600" dirty="0"/>
          </a:p>
          <a:p>
            <a:endParaRPr lang="en-US" sz="1600" dirty="0"/>
          </a:p>
          <a:p>
            <a:r>
              <a:rPr lang="en-US" sz="1600" dirty="0">
                <a:solidFill>
                  <a:srgbClr val="002776"/>
                </a:solidFill>
              </a:rPr>
              <a:t> </a:t>
            </a:r>
          </a:p>
          <a:p>
            <a:endParaRPr lang="en-US" sz="1600" dirty="0">
              <a:solidFill>
                <a:srgbClr val="002776"/>
              </a:solidFill>
            </a:endParaRPr>
          </a:p>
          <a:p>
            <a:r>
              <a:rPr lang="en-US" sz="2400" b="1" dirty="0">
                <a:solidFill>
                  <a:srgbClr val="002776"/>
                </a:solidFill>
              </a:rPr>
              <a:t/>
            </a:r>
            <a:br>
              <a:rPr lang="en-US" sz="2400" b="1" dirty="0">
                <a:solidFill>
                  <a:srgbClr val="002776"/>
                </a:solidFill>
              </a:rPr>
            </a:br>
            <a:r>
              <a:rPr lang="en-US" sz="2400" b="1" dirty="0">
                <a:solidFill>
                  <a:srgbClr val="002776"/>
                </a:solidFill>
              </a:rPr>
              <a:t/>
            </a:r>
            <a:br>
              <a:rPr lang="en-US" sz="2400" b="1" dirty="0">
                <a:solidFill>
                  <a:srgbClr val="002776"/>
                </a:solidFill>
              </a:rPr>
            </a:br>
            <a:endParaRPr lang="en-US" dirty="0">
              <a:solidFill>
                <a:srgbClr val="002776"/>
              </a:solidFill>
            </a:endParaRPr>
          </a:p>
          <a:p>
            <a:endParaRPr lang="en-US" dirty="0">
              <a:solidFill>
                <a:srgbClr val="002776"/>
              </a:solidFill>
            </a:endParaRPr>
          </a:p>
          <a:p>
            <a:pPr marL="285750" indent="-285750">
              <a:buFont typeface="Arial" panose="020B0604020202020204" pitchFamily="34" charset="0"/>
              <a:buChar char="•"/>
            </a:pPr>
            <a:endParaRPr lang="en-US" dirty="0">
              <a:solidFill>
                <a:srgbClr val="002776"/>
              </a:solidFill>
            </a:endParaRPr>
          </a:p>
          <a:p>
            <a:pPr marL="285750" indent="-285750">
              <a:buFont typeface="Arial" panose="020B0604020202020204" pitchFamily="34" charset="0"/>
              <a:buChar char="•"/>
            </a:pPr>
            <a:endParaRPr lang="en-US" dirty="0">
              <a:solidFill>
                <a:srgbClr val="002776"/>
              </a:solidFill>
            </a:endParaRPr>
          </a:p>
          <a:p>
            <a:pPr marL="285750" indent="-285750">
              <a:buFont typeface="Arial" panose="020B0604020202020204" pitchFamily="34" charset="0"/>
              <a:buChar char="•"/>
            </a:pPr>
            <a:endParaRPr lang="en-US" sz="1600" dirty="0">
              <a:solidFill>
                <a:srgbClr val="002776"/>
              </a:solidFill>
            </a:endParaRPr>
          </a:p>
        </p:txBody>
      </p:sp>
      <p:sp useBgFill="1">
        <p:nvSpPr>
          <p:cNvPr id="4" name="Title 1"/>
          <p:cNvSpPr>
            <a:spLocks noGrp="1"/>
          </p:cNvSpPr>
          <p:nvPr>
            <p:ph type="title"/>
          </p:nvPr>
        </p:nvSpPr>
        <p:spPr>
          <a:xfrm>
            <a:off x="247650" y="553903"/>
            <a:ext cx="6930784" cy="363958"/>
          </a:xfrm>
        </p:spPr>
        <p:txBody>
          <a:bodyPr>
            <a:noAutofit/>
          </a:bodyPr>
          <a:lstStyle/>
          <a:p>
            <a:r>
              <a:rPr lang="en-US" sz="2400" b="1" dirty="0" smtClean="0">
                <a:solidFill>
                  <a:srgbClr val="002D73"/>
                </a:solidFill>
              </a:rPr>
              <a:t>Scenario’s</a:t>
            </a:r>
            <a:endParaRPr lang="en-US" sz="2400" b="1" dirty="0">
              <a:solidFill>
                <a:srgbClr val="002D73"/>
              </a:solidFill>
            </a:endParaRPr>
          </a:p>
        </p:txBody>
      </p:sp>
      <p:sp>
        <p:nvSpPr>
          <p:cNvPr id="2" name="Date Placeholder 1"/>
          <p:cNvSpPr>
            <a:spLocks noGrp="1"/>
          </p:cNvSpPr>
          <p:nvPr>
            <p:ph type="dt" sz="half" idx="10"/>
          </p:nvPr>
        </p:nvSpPr>
        <p:spPr/>
        <p:txBody>
          <a:bodyPr/>
          <a:lstStyle/>
          <a:p>
            <a:r>
              <a:rPr lang="en-US" dirty="0" smtClean="0"/>
              <a:t>6/15/2015</a:t>
            </a:r>
            <a:endParaRPr lang="en-US" dirty="0"/>
          </a:p>
        </p:txBody>
      </p:sp>
      <p:sp>
        <p:nvSpPr>
          <p:cNvPr id="6" name="Slide Number Placeholder 5"/>
          <p:cNvSpPr>
            <a:spLocks noGrp="1"/>
          </p:cNvSpPr>
          <p:nvPr>
            <p:ph type="sldNum" sz="quarter" idx="12"/>
          </p:nvPr>
        </p:nvSpPr>
        <p:spPr/>
        <p:txBody>
          <a:bodyPr/>
          <a:lstStyle/>
          <a:p>
            <a:fld id="{BB058067-43B8-4E0A-B575-A1270051252D}" type="slidenum">
              <a:rPr lang="en-US" smtClean="0"/>
              <a:pPr/>
              <a:t>7</a:t>
            </a:fld>
            <a:endParaRPr lang="en-US" dirty="0"/>
          </a:p>
        </p:txBody>
      </p:sp>
    </p:spTree>
    <p:extLst>
      <p:ext uri="{BB962C8B-B14F-4D97-AF65-F5344CB8AC3E}">
        <p14:creationId xmlns:p14="http://schemas.microsoft.com/office/powerpoint/2010/main" val="16056823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188027" y="1291946"/>
            <a:ext cx="7957457" cy="1154162"/>
          </a:xfrm>
          <a:prstGeom prst="rect">
            <a:avLst/>
          </a:prstGeom>
        </p:spPr>
        <p:txBody>
          <a:bodyPr wrap="square">
            <a:spAutoFit/>
          </a:bodyPr>
          <a:lstStyle/>
          <a:p>
            <a:pPr algn="ctr">
              <a:defRPr/>
            </a:pPr>
            <a:r>
              <a:rPr lang="en-US" sz="2400" dirty="0" smtClean="0">
                <a:solidFill>
                  <a:srgbClr val="002776"/>
                </a:solidFill>
              </a:rPr>
              <a:t>Share </a:t>
            </a:r>
            <a:r>
              <a:rPr lang="en-US" sz="2400" dirty="0">
                <a:solidFill>
                  <a:srgbClr val="002776"/>
                </a:solidFill>
              </a:rPr>
              <a:t>your thoughts, questions and feedback with:</a:t>
            </a:r>
          </a:p>
          <a:p>
            <a:pPr algn="ctr">
              <a:defRPr/>
            </a:pPr>
            <a:endParaRPr lang="en-US" sz="500" dirty="0">
              <a:solidFill>
                <a:srgbClr val="002776"/>
              </a:solidFill>
            </a:endParaRPr>
          </a:p>
          <a:p>
            <a:pPr algn="ctr">
              <a:defRPr/>
            </a:pPr>
            <a:r>
              <a:rPr lang="en-US" sz="2000" dirty="0">
                <a:solidFill>
                  <a:srgbClr val="002776"/>
                </a:solidFill>
              </a:rPr>
              <a:t>Denise Hughes, Monitoring Program Manager</a:t>
            </a:r>
          </a:p>
          <a:p>
            <a:pPr algn="ctr">
              <a:defRPr/>
            </a:pPr>
            <a:r>
              <a:rPr lang="en-US" sz="2000" b="1" dirty="0">
                <a:solidFill>
                  <a:srgbClr val="002776"/>
                </a:solidFill>
              </a:rPr>
              <a:t>Email</a:t>
            </a:r>
            <a:r>
              <a:rPr lang="en-US" sz="2000" dirty="0">
                <a:solidFill>
                  <a:srgbClr val="002776"/>
                </a:solidFill>
              </a:rPr>
              <a:t>: Monitoring@wcb.ny.gov </a:t>
            </a:r>
          </a:p>
        </p:txBody>
      </p:sp>
      <p:sp>
        <p:nvSpPr>
          <p:cNvPr id="7" name="Rectangle 6"/>
          <p:cNvSpPr/>
          <p:nvPr/>
        </p:nvSpPr>
        <p:spPr>
          <a:xfrm>
            <a:off x="258121" y="559603"/>
            <a:ext cx="4270336" cy="461665"/>
          </a:xfrm>
          <a:prstGeom prst="rect">
            <a:avLst/>
          </a:prstGeom>
        </p:spPr>
        <p:txBody>
          <a:bodyPr wrap="square">
            <a:spAutoFit/>
          </a:bodyPr>
          <a:lstStyle/>
          <a:p>
            <a:r>
              <a:rPr lang="en-US" sz="2400" b="1" dirty="0" smtClean="0">
                <a:solidFill>
                  <a:srgbClr val="002D73"/>
                </a:solidFill>
              </a:rPr>
              <a:t>Questions</a:t>
            </a:r>
            <a:endParaRPr lang="en-US" sz="2400" dirty="0">
              <a:solidFill>
                <a:srgbClr val="002D73"/>
              </a:solidFill>
            </a:endParaRPr>
          </a:p>
        </p:txBody>
      </p:sp>
      <p:sp>
        <p:nvSpPr>
          <p:cNvPr id="8" name="Rectangle 7"/>
          <p:cNvSpPr/>
          <p:nvPr/>
        </p:nvSpPr>
        <p:spPr>
          <a:xfrm>
            <a:off x="1687285" y="3645265"/>
            <a:ext cx="8958943" cy="1200329"/>
          </a:xfrm>
          <a:prstGeom prst="rect">
            <a:avLst/>
          </a:prstGeom>
        </p:spPr>
        <p:txBody>
          <a:bodyPr wrap="square">
            <a:spAutoFit/>
          </a:bodyPr>
          <a:lstStyle/>
          <a:p>
            <a:pPr algn="ctr">
              <a:defRPr/>
            </a:pPr>
            <a:r>
              <a:rPr lang="en-US" sz="2400" dirty="0">
                <a:solidFill>
                  <a:srgbClr val="002776"/>
                </a:solidFill>
              </a:rPr>
              <a:t>Visit our website:</a:t>
            </a:r>
            <a:br>
              <a:rPr lang="en-US" sz="2400" dirty="0">
                <a:solidFill>
                  <a:srgbClr val="002776"/>
                </a:solidFill>
              </a:rPr>
            </a:br>
            <a:r>
              <a:rPr lang="en-US" sz="2400" dirty="0">
                <a:solidFill>
                  <a:srgbClr val="002776"/>
                </a:solidFill>
              </a:rPr>
              <a:t/>
            </a:r>
            <a:br>
              <a:rPr lang="en-US" sz="2400" dirty="0">
                <a:solidFill>
                  <a:srgbClr val="002776"/>
                </a:solidFill>
              </a:rPr>
            </a:br>
            <a:r>
              <a:rPr lang="en-US" sz="2400" dirty="0">
                <a:solidFill>
                  <a:srgbClr val="002776"/>
                </a:solidFill>
              </a:rPr>
              <a:t>http://www.wcb.ny.gov/content/main/Monitoring/Overview.jsp</a:t>
            </a:r>
            <a:endParaRPr lang="en-US" sz="2000" dirty="0">
              <a:solidFill>
                <a:srgbClr val="002776"/>
              </a:solidFill>
            </a:endParaRPr>
          </a:p>
        </p:txBody>
      </p:sp>
      <p:sp>
        <p:nvSpPr>
          <p:cNvPr id="9" name="Date Placeholder 4"/>
          <p:cNvSpPr>
            <a:spLocks noGrp="1"/>
          </p:cNvSpPr>
          <p:nvPr>
            <p:ph type="dt" sz="half" idx="10"/>
          </p:nvPr>
        </p:nvSpPr>
        <p:spPr>
          <a:xfrm>
            <a:off x="175260" y="21772"/>
            <a:ext cx="2743200" cy="365125"/>
          </a:xfrm>
        </p:spPr>
        <p:txBody>
          <a:bodyPr/>
          <a:lstStyle/>
          <a:p>
            <a:r>
              <a:rPr lang="en-US" dirty="0" smtClean="0"/>
              <a:t>6/15/2015</a:t>
            </a:r>
            <a:endParaRPr lang="en-US" dirty="0"/>
          </a:p>
        </p:txBody>
      </p:sp>
    </p:spTree>
    <p:extLst>
      <p:ext uri="{BB962C8B-B14F-4D97-AF65-F5344CB8AC3E}">
        <p14:creationId xmlns:p14="http://schemas.microsoft.com/office/powerpoint/2010/main" val="248902721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oard Template.pptx" id="{BBF55D27-912D-4F64-81FD-6CE343A5BC51}" vid="{3E656F02-01F8-436B-A50B-2E21E3E2A4B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Board Template</Template>
  <TotalTime>3323</TotalTime>
  <Words>988</Words>
  <Application>Microsoft Office PowerPoint</Application>
  <PresentationFormat>Widescreen</PresentationFormat>
  <Paragraphs>161</Paragraphs>
  <Slides>8</Slides>
  <Notes>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Calibri</vt:lpstr>
      <vt:lpstr>Office Theme</vt:lpstr>
      <vt:lpstr>NYS Workers’ Compensation System</vt:lpstr>
      <vt:lpstr>Scenarios</vt:lpstr>
      <vt:lpstr>Scenario’s</vt:lpstr>
      <vt:lpstr>Scenario’s</vt:lpstr>
      <vt:lpstr>Scenario’s</vt:lpstr>
      <vt:lpstr>Scenario’s</vt:lpstr>
      <vt:lpstr>Scenario’s</vt:lpstr>
      <vt:lpstr>PowerPoint Presentation</vt:lpstr>
    </vt:vector>
  </TitlesOfParts>
  <Company>New York State Workers' Compensation Board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Gifford</dc:creator>
  <cp:lastModifiedBy>Hughes, Denise</cp:lastModifiedBy>
  <cp:revision>117</cp:revision>
  <cp:lastPrinted>2015-06-09T17:10:18Z</cp:lastPrinted>
  <dcterms:created xsi:type="dcterms:W3CDTF">2015-04-30T16:26:49Z</dcterms:created>
  <dcterms:modified xsi:type="dcterms:W3CDTF">2016-03-29T18:33:22Z</dcterms:modified>
</cp:coreProperties>
</file>