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88" r:id="rId5"/>
    <p:sldMasterId id="2147483674" r:id="rId6"/>
  </p:sldMasterIdLst>
  <p:notesMasterIdLst>
    <p:notesMasterId r:id="rId52"/>
  </p:notesMasterIdLst>
  <p:sldIdLst>
    <p:sldId id="256" r:id="rId7"/>
    <p:sldId id="258" r:id="rId8"/>
    <p:sldId id="257" r:id="rId9"/>
    <p:sldId id="303" r:id="rId10"/>
    <p:sldId id="261" r:id="rId11"/>
    <p:sldId id="305" r:id="rId12"/>
    <p:sldId id="317" r:id="rId13"/>
    <p:sldId id="320" r:id="rId14"/>
    <p:sldId id="306" r:id="rId15"/>
    <p:sldId id="270" r:id="rId16"/>
    <p:sldId id="264" r:id="rId17"/>
    <p:sldId id="265" r:id="rId18"/>
    <p:sldId id="307" r:id="rId19"/>
    <p:sldId id="267" r:id="rId20"/>
    <p:sldId id="268" r:id="rId21"/>
    <p:sldId id="318" r:id="rId22"/>
    <p:sldId id="319" r:id="rId23"/>
    <p:sldId id="309" r:id="rId24"/>
    <p:sldId id="271" r:id="rId25"/>
    <p:sldId id="272" r:id="rId26"/>
    <p:sldId id="301" r:id="rId27"/>
    <p:sldId id="310" r:id="rId28"/>
    <p:sldId id="275" r:id="rId29"/>
    <p:sldId id="276" r:id="rId30"/>
    <p:sldId id="277" r:id="rId31"/>
    <p:sldId id="278" r:id="rId32"/>
    <p:sldId id="279" r:id="rId33"/>
    <p:sldId id="280" r:id="rId34"/>
    <p:sldId id="311" r:id="rId35"/>
    <p:sldId id="282" r:id="rId36"/>
    <p:sldId id="283" r:id="rId37"/>
    <p:sldId id="312" r:id="rId38"/>
    <p:sldId id="285" r:id="rId39"/>
    <p:sldId id="286" r:id="rId40"/>
    <p:sldId id="287" r:id="rId41"/>
    <p:sldId id="288" r:id="rId42"/>
    <p:sldId id="289" r:id="rId43"/>
    <p:sldId id="313" r:id="rId44"/>
    <p:sldId id="291" r:id="rId45"/>
    <p:sldId id="292" r:id="rId46"/>
    <p:sldId id="293" r:id="rId47"/>
    <p:sldId id="316" r:id="rId48"/>
    <p:sldId id="315" r:id="rId49"/>
    <p:sldId id="314" r:id="rId50"/>
    <p:sldId id="294" r:id="rId51"/>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hart, Pamela (WCB)" initials="BP(" lastIdx="1" clrIdx="0">
    <p:extLst/>
  </p:cmAuthor>
  <p:cmAuthor id="2" name="Barnhart, Pamela (WCB)" initials="BP( [2]" lastIdx="1" clrIdx="1">
    <p:extLst/>
  </p:cmAuthor>
  <p:cmAuthor id="3" name="Barnhart, Pamela (WCB)" initials="BP( [3]" lastIdx="1" clrIdx="2">
    <p:extLst/>
  </p:cmAuthor>
  <p:cmAuthor id="4" name="Barnhart, Pamela (WCB)" initials="BP( [4]" lastIdx="1" clrIdx="3">
    <p:extLst/>
  </p:cmAuthor>
  <p:cmAuthor id="5" name="Barnhart, Pamela (WCB)" initials="BP( [5]" lastIdx="1" clrIdx="4">
    <p:extLst/>
  </p:cmAuthor>
  <p:cmAuthor id="6" name="Barnhart, Pamela (WCB)" initials="BP( [6]" lastIdx="1" clrIdx="5">
    <p:extLst/>
  </p:cmAuthor>
  <p:cmAuthor id="7" name="Barnhart, Pamela (WCB)" initials="BP( [7]" lastIdx="1" clrIdx="6">
    <p:extLst/>
  </p:cmAuthor>
  <p:cmAuthor id="8" name="Barnhart, Pamela (WCB)" initials="BP( [8]" lastIdx="1" clrIdx="7">
    <p:extLst/>
  </p:cmAuthor>
  <p:cmAuthor id="9" name="Barnhart, Pamela (WCB)" initials="BP( [9]" lastIdx="1" clrIdx="8">
    <p:extLst/>
  </p:cmAuthor>
  <p:cmAuthor id="10" name="Barnhart, Pamela (WCB)" initials="BP( [10]" lastIdx="1" clrIdx="9">
    <p:extLst/>
  </p:cmAuthor>
  <p:cmAuthor id="11" name="Barnhart, Pamela (WCB)" initials="BP( [11]" lastIdx="1" clrIdx="10">
    <p:extLst/>
  </p:cmAuthor>
  <p:cmAuthor id="12" name="Barnhart, Pamela (WCB)" initials="BP( [12]" lastIdx="1" clrIdx="11">
    <p:extLst/>
  </p:cmAuthor>
  <p:cmAuthor id="13" name="Barnhart, Pamela (WCB)" initials="BP( [13]" lastIdx="1" clrIdx="12">
    <p:extLst/>
  </p:cmAuthor>
  <p:cmAuthor id="14" name="Barnhart, Pamela (WCB)" initials="BP( [14]" lastIdx="1" clrIdx="13">
    <p:extLst/>
  </p:cmAuthor>
  <p:cmAuthor id="15" name="Barnhart, Pamela (WCB)" initials="BP( [15]" lastIdx="1" clrIdx="14">
    <p:extLst/>
  </p:cmAuthor>
  <p:cmAuthor id="16" name="Barnhart, Pamela (WCB)" initials="BP( [16]" lastIdx="1" clrIdx="15">
    <p:extLst/>
  </p:cmAuthor>
  <p:cmAuthor id="17" name="Barnhart, Pamela (WCB)" initials="BP( [17]" lastIdx="1" clrIdx="16">
    <p:extLst/>
  </p:cmAuthor>
  <p:cmAuthor id="18" name="Barnhart, Pamela (WCB)" initials="BP( [18]" lastIdx="1" clrIdx="17">
    <p:extLst/>
  </p:cmAuthor>
  <p:cmAuthor id="19" name="Barnhart, Pamela (WCB)" initials="BP( [19]" lastIdx="1" clrIdx="18">
    <p:extLst/>
  </p:cmAuthor>
  <p:cmAuthor id="20" name="Barnhart, Pamela (WCB)" initials="BP( [20]" lastIdx="1" clrIdx="19">
    <p:extLst/>
  </p:cmAuthor>
  <p:cmAuthor id="21" name="Barnhart, Pamela (WCB)" initials="BP( [21]" lastIdx="1" clrIdx="20">
    <p:extLst/>
  </p:cmAuthor>
  <p:cmAuthor id="22" name="Barnhart, Pamela (WCB)" initials="BP( [22]" lastIdx="1" clrIdx="21">
    <p:extLst/>
  </p:cmAuthor>
  <p:cmAuthor id="23" name="Barnhart, Pamela (WCB)" initials="BP( [23]" lastIdx="1" clrIdx="22">
    <p:extLst/>
  </p:cmAuthor>
  <p:cmAuthor id="24" name="Barnhart, Pamela (WCB)" initials="BP( [24]" lastIdx="1" clrIdx="23">
    <p:extLst/>
  </p:cmAuthor>
  <p:cmAuthor id="25" name="Barnhart, Pamela (WCB)" initials="BP( [25]" lastIdx="1" clrIdx="24">
    <p:extLst/>
  </p:cmAuthor>
  <p:cmAuthor id="26" name="Barnhart, Pamela (WCB)" initials="BP( [26]" lastIdx="1" clrIdx="25">
    <p:extLst/>
  </p:cmAuthor>
  <p:cmAuthor id="27" name="Barnhart, Pamela (WCB)" initials="BP( [27]" lastIdx="1" clrIdx="26">
    <p:extLst/>
  </p:cmAuthor>
  <p:cmAuthor id="28" name="Barnhart, Pamela (WCB)" initials="BP( [28]" lastIdx="1" clrIdx="27">
    <p:extLst/>
  </p:cmAuthor>
  <p:cmAuthor id="29" name="Barnhart, Pamela (WCB)" initials="BP( [29]" lastIdx="1" clrIdx="28">
    <p:extLst/>
  </p:cmAuthor>
  <p:cmAuthor id="30" name="Barnhart, Pamela (WCB)" initials="BP( [30]" lastIdx="1" clrIdx="29">
    <p:extLst/>
  </p:cmAuthor>
  <p:cmAuthor id="31" name="Barnhart, Pamela (WCB)" initials="BP( [31]" lastIdx="1" clrIdx="30">
    <p:extLst/>
  </p:cmAuthor>
  <p:cmAuthor id="32" name="Barnhart, Pamela (WCB)" initials="BP( [32]" lastIdx="1" clrIdx="31">
    <p:extLst/>
  </p:cmAuthor>
  <p:cmAuthor id="33" name="Barnhart, Pamela (WCB)" initials="BP( [33]" lastIdx="1" clrIdx="32">
    <p:extLst/>
  </p:cmAuthor>
  <p:cmAuthor id="34" name="Barnhart, Pamela (WCB)" initials="BP( [34]" lastIdx="1" clrIdx="33">
    <p:extLst/>
  </p:cmAuthor>
  <p:cmAuthor id="35" name="Barnhart, Pamela (WCB)" initials="BP( [35]" lastIdx="1" clrIdx="34">
    <p:extLst/>
  </p:cmAuthor>
  <p:cmAuthor id="36" name="Barnhart, Pamela (WCB)" initials="BP( [36]" lastIdx="1" clrIdx="35">
    <p:extLst/>
  </p:cmAuthor>
  <p:cmAuthor id="37" name="Barnhart, Pamela (WCB)" initials="BP( [37]" lastIdx="1" clrIdx="36">
    <p:extLst/>
  </p:cmAuthor>
  <p:cmAuthor id="38" name="Barnhart, Pamela (WCB)" initials="BP( [38]" lastIdx="1" clrIdx="37">
    <p:extLst/>
  </p:cmAuthor>
  <p:cmAuthor id="39" name="Barnhart, Pamela (WCB)" initials="BP( [39]" lastIdx="1" clrIdx="38">
    <p:extLst/>
  </p:cmAuthor>
  <p:cmAuthor id="40" name="Gifford, Michael (WCB)" initials="GM(" lastIdx="6" clrIdx="39">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A9FA1"/>
    <a:srgbClr val="646569"/>
    <a:srgbClr val="808180"/>
    <a:srgbClr val="007681"/>
    <a:srgbClr val="F3D96B"/>
    <a:srgbClr val="B3C8C4"/>
    <a:srgbClr val="F3DD6D"/>
    <a:srgbClr val="458993"/>
    <a:srgbClr val="EF5343"/>
    <a:srgbClr val="D7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4" autoAdjust="0"/>
    <p:restoredTop sz="94597" autoAdjust="0"/>
  </p:normalViewPr>
  <p:slideViewPr>
    <p:cSldViewPr>
      <p:cViewPr varScale="1">
        <p:scale>
          <a:sx n="145" d="100"/>
          <a:sy n="145" d="100"/>
        </p:scale>
        <p:origin x="588"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heme" Target="theme/theme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1/17/2017</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3660458"/>
          </a:xfrm>
          <a:prstGeom prst="rect">
            <a:avLst/>
          </a:prstGeom>
        </p:spPr>
        <p:txBody>
          <a:bodyPr lIns="93177" tIns="46589" rIns="93177" bIns="4658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a:t>
            </a:fld>
            <a:endParaRPr lang="en-US" dirty="0"/>
          </a:p>
        </p:txBody>
      </p:sp>
    </p:spTree>
    <p:extLst>
      <p:ext uri="{BB962C8B-B14F-4D97-AF65-F5344CB8AC3E}">
        <p14:creationId xmlns:p14="http://schemas.microsoft.com/office/powerpoint/2010/main" val="65411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CB Section/Chapter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CB Content pag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443343"/>
            <a:ext cx="8229600" cy="620282"/>
          </a:xfrm>
          <a:prstGeom prst="rect">
            <a:avLst/>
          </a:prstGeom>
        </p:spPr>
        <p:txBody>
          <a:bodyPr vert="horz" lIns="0" tIns="0" rIns="0" bIns="0" rtlCol="0" anchor="t">
            <a:noAutofit/>
          </a:bodyPr>
          <a:lstStyle/>
          <a:p>
            <a:r>
              <a:rPr lang="en-US" dirty="0" smtClean="0"/>
              <a:t>Click to edit Master title style</a:t>
            </a:r>
            <a:endParaRPr lang="en-US" dirty="0"/>
          </a:p>
        </p:txBody>
      </p:sp>
      <p:sp>
        <p:nvSpPr>
          <p:cNvPr id="5" name="Text Placeholder 2"/>
          <p:cNvSpPr>
            <a:spLocks noGrp="1"/>
          </p:cNvSpPr>
          <p:nvPr>
            <p:ph idx="1"/>
          </p:nvPr>
        </p:nvSpPr>
        <p:spPr>
          <a:xfrm>
            <a:off x="762000" y="1276351"/>
            <a:ext cx="7924800" cy="990600"/>
          </a:xfrm>
          <a:prstGeom prst="rect">
            <a:avLst/>
          </a:prstGeom>
        </p:spPr>
        <p:txBody>
          <a:bodyPr vert="horz" lIns="0" tIns="0" rIns="0" bIns="0" rtlCol="0" anchor="t">
            <a:noAutofit/>
          </a:bodyPr>
          <a:lstStyle/>
          <a:p>
            <a:pPr lvl="0"/>
            <a:r>
              <a:rPr lang="en-US" dirty="0" smtClean="0"/>
              <a:t>Click to edit Master text styles</a:t>
            </a:r>
          </a:p>
          <a:p>
            <a:pPr lvl="1"/>
            <a:r>
              <a:rPr lang="en-US" dirty="0" smtClean="0"/>
              <a:t>Second level </a:t>
            </a:r>
            <a:endParaRPr lang="en-US" dirty="0"/>
          </a:p>
        </p:txBody>
      </p:sp>
    </p:spTree>
    <p:extLst>
      <p:ext uri="{BB962C8B-B14F-4D97-AF65-F5344CB8AC3E}">
        <p14:creationId xmlns:p14="http://schemas.microsoft.com/office/powerpoint/2010/main" val="30430013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CB Content page - 2 col">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a:p>
        </p:txBody>
      </p:sp>
      <p:sp>
        <p:nvSpPr>
          <p:cNvPr id="3" name="Content Placeholder 2"/>
          <p:cNvSpPr>
            <a:spLocks noGrp="1"/>
          </p:cNvSpPr>
          <p:nvPr>
            <p:ph sz="half" idx="1"/>
          </p:nvPr>
        </p:nvSpPr>
        <p:spPr>
          <a:xfrm>
            <a:off x="762000" y="1269185"/>
            <a:ext cx="3657600" cy="3394075"/>
          </a:xfrm>
        </p:spPr>
        <p:txBody>
          <a:bodyPr anchor="t"/>
          <a:lstStyle>
            <a:lvl1pPr marL="320040" indent="-320040">
              <a:defRPr sz="2200"/>
            </a:lvl1pPr>
            <a:lvl2pPr marL="685800" indent="-228600">
              <a:spcBef>
                <a:spcPts val="750"/>
              </a:spcBef>
              <a:defRPr sz="2000"/>
            </a:lvl2pPr>
            <a:lvl3pPr marL="1005840" indent="-182880">
              <a:spcBef>
                <a:spcPts val="450"/>
              </a:spcBef>
              <a:defRPr sz="1800"/>
            </a:lvl3pPr>
            <a:lvl4pPr marL="1280160" indent="-182880">
              <a:spcBef>
                <a:spcPts val="400"/>
              </a:spcBef>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a:t>
            </a:r>
            <a:r>
              <a:rPr lang="en-US" dirty="0" err="1" smtClean="0"/>
              <a:t>levelv</a:t>
            </a:r>
            <a:endParaRPr lang="en-US" dirty="0"/>
          </a:p>
        </p:txBody>
      </p:sp>
      <p:sp>
        <p:nvSpPr>
          <p:cNvPr id="7" name="Content Placeholder 2"/>
          <p:cNvSpPr>
            <a:spLocks noGrp="1"/>
          </p:cNvSpPr>
          <p:nvPr>
            <p:ph sz="half" idx="10"/>
          </p:nvPr>
        </p:nvSpPr>
        <p:spPr>
          <a:xfrm>
            <a:off x="5029200" y="1269184"/>
            <a:ext cx="3657600" cy="3394075"/>
          </a:xfrm>
        </p:spPr>
        <p:txBody>
          <a:bodyPr anchor="t"/>
          <a:lstStyle>
            <a:lvl1pPr marL="320040" indent="-320040">
              <a:defRPr sz="2200"/>
            </a:lvl1pPr>
            <a:lvl2pPr marL="685800" indent="-228600">
              <a:spcBef>
                <a:spcPts val="750"/>
              </a:spcBef>
              <a:defRPr sz="2000"/>
            </a:lvl2pPr>
            <a:lvl3pPr marL="1005840" indent="-182880">
              <a:spcBef>
                <a:spcPts val="450"/>
              </a:spcBef>
              <a:defRPr sz="1800"/>
            </a:lvl3pPr>
            <a:lvl4pPr marL="1280160" indent="-182880">
              <a:spcBef>
                <a:spcPts val="400"/>
              </a:spcBef>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Tree>
    <p:extLst>
      <p:ext uri="{BB962C8B-B14F-4D97-AF65-F5344CB8AC3E}">
        <p14:creationId xmlns:p14="http://schemas.microsoft.com/office/powerpoint/2010/main" val="3383597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CB Content page - nest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265239"/>
            <a:ext cx="7924800" cy="506412"/>
          </a:xfrm>
        </p:spPr>
        <p:txBody>
          <a:bodyPr anchor="t"/>
          <a:lstStyle>
            <a:lvl1pPr marL="0" indent="0">
              <a:buNone/>
              <a:defRPr sz="2400" b="1">
                <a:solidFill>
                  <a:srgbClr val="7A9F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a:t>
            </a:r>
          </a:p>
        </p:txBody>
      </p:sp>
      <p:sp>
        <p:nvSpPr>
          <p:cNvPr id="4" name="Content Placeholder 3"/>
          <p:cNvSpPr>
            <a:spLocks noGrp="1"/>
          </p:cNvSpPr>
          <p:nvPr>
            <p:ph sz="half" idx="2"/>
          </p:nvPr>
        </p:nvSpPr>
        <p:spPr>
          <a:xfrm>
            <a:off x="762000" y="1824825"/>
            <a:ext cx="7924800" cy="2651926"/>
          </a:xfrm>
        </p:spPr>
        <p:txBody>
          <a:bodyPr anchor="t"/>
          <a:lstStyle>
            <a:lvl1pPr marL="320040" indent="-320040" algn="l">
              <a:buSzPct val="100000"/>
              <a:buFont typeface="+mj-lt"/>
              <a:buAutoNum type="arabicPeriod"/>
              <a:defRPr sz="2200" b="1"/>
            </a:lvl1pPr>
            <a:lvl2pPr marL="685800" indent="-228600" algn="l">
              <a:spcBef>
                <a:spcPts val="750"/>
              </a:spcBef>
              <a:defRPr sz="2000"/>
            </a:lvl2pPr>
            <a:lvl3pPr marL="1005840" indent="-182880" algn="l">
              <a:spcBef>
                <a:spcPts val="420"/>
              </a:spcBef>
              <a:defRPr sz="1800"/>
            </a:lvl3pPr>
            <a:lvl4pPr marL="1280160" indent="-182880" algn="l">
              <a:spcBef>
                <a:spcPts val="400"/>
              </a:spcBef>
              <a:defRPr sz="1600"/>
            </a:lvl4pPr>
            <a:lvl5pPr algn="l">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Tree>
    <p:extLst>
      <p:ext uri="{BB962C8B-B14F-4D97-AF65-F5344CB8AC3E}">
        <p14:creationId xmlns:p14="http://schemas.microsoft.com/office/powerpoint/2010/main" val="24455025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69545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NEW-content-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762000" y="1123950"/>
            <a:ext cx="7924800" cy="3124200"/>
          </a:xfrm>
        </p:spPr>
        <p:txBody>
          <a:bodyPr/>
          <a:lstStyle>
            <a:lvl3pPr marL="868680">
              <a:defRPr sz="1800"/>
            </a:lvl3pPr>
            <a:lvl4pPr marL="1143000">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5038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1/17/2017</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dirty="0"/>
          </a:p>
        </p:txBody>
      </p:sp>
      <p:sp>
        <p:nvSpPr>
          <p:cNvPr id="7" name="Rectangle 6"/>
          <p:cNvSpPr/>
          <p:nvPr userDrawn="1"/>
        </p:nvSpPr>
        <p:spPr>
          <a:xfrm>
            <a:off x="0" y="2128837"/>
            <a:ext cx="9144000" cy="3414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1967534"/>
            <a:ext cx="9144000" cy="201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1"/>
          <p:cNvSpPr txBox="1">
            <a:spLocks/>
          </p:cNvSpPr>
          <p:nvPr userDrawn="1"/>
        </p:nvSpPr>
        <p:spPr>
          <a:xfrm>
            <a:off x="7315200" y="1933362"/>
            <a:ext cx="1676400" cy="29697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E140F40-957F-429B-BF36-B42CA41DE130}" type="datetime4">
              <a:rPr lang="en-US" sz="1200" b="1" i="0" smtClean="0">
                <a:solidFill>
                  <a:schemeClr val="tx2"/>
                </a:solidFill>
                <a:latin typeface="Arial" charset="0"/>
                <a:ea typeface="Arial" charset="0"/>
                <a:cs typeface="Arial" charset="0"/>
              </a:rPr>
              <a:pPr algn="r"/>
              <a:t>January 17, 2017</a:t>
            </a:fld>
            <a:endParaRPr lang="en-US" sz="1200" b="1" i="0" dirty="0">
              <a:solidFill>
                <a:schemeClr val="tx2"/>
              </a:solidFill>
              <a:latin typeface="Arial" charset="0"/>
              <a:ea typeface="Arial" charset="0"/>
              <a:cs typeface="Arial"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100" y="438150"/>
            <a:ext cx="4343400" cy="1158047"/>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iming>
    <p:tnLst>
      <p:par>
        <p:cTn id="1" dur="indefinite" restart="never" nodeType="tmRoot"/>
      </p:par>
    </p:tnLst>
  </p:timing>
  <p:txStyles>
    <p:titleStyle>
      <a:lvl1pPr algn="l"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January 17, 2017</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1" name="Rectangle 10"/>
          <p:cNvSpPr/>
          <p:nvPr userDrawn="1"/>
        </p:nvSpPr>
        <p:spPr>
          <a:xfrm>
            <a:off x="0" y="4857750"/>
            <a:ext cx="9144000"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91440" rtlCol="0" anchor="ctr"/>
          <a:lstStyle/>
          <a:p>
            <a:pPr algn="l"/>
            <a:fld id="{DDF52EC2-2C0B-4C03-9888-0B25156ED88D}" type="slidenum">
              <a:rPr lang="en-US" sz="1050" b="0" smtClean="0">
                <a:solidFill>
                  <a:srgbClr val="006B73"/>
                </a:solidFill>
                <a:latin typeface="Arial" panose="020B0604020202020204" pitchFamily="34" charset="0"/>
                <a:cs typeface="Arial" panose="020B0604020202020204" pitchFamily="34" charset="0"/>
              </a:rPr>
              <a:pPr algn="l"/>
              <a:t>‹#›</a:t>
            </a:fld>
            <a:endParaRPr lang="en-US" sz="1050" b="0" dirty="0">
              <a:solidFill>
                <a:srgbClr val="006B73"/>
              </a:solidFill>
              <a:latin typeface="Arial" panose="020B0604020202020204" pitchFamily="34" charset="0"/>
              <a:cs typeface="Arial" panose="020B0604020202020204" pitchFamily="34" charset="0"/>
            </a:endParaRPr>
          </a:p>
        </p:txBody>
      </p:sp>
      <p:sp>
        <p:nvSpPr>
          <p:cNvPr id="17" name="Rectangle 16"/>
          <p:cNvSpPr/>
          <p:nvPr userDrawn="1"/>
        </p:nvSpPr>
        <p:spPr>
          <a:xfrm>
            <a:off x="0" y="0"/>
            <a:ext cx="9144000" cy="133350"/>
          </a:xfrm>
          <a:prstGeom prst="rect">
            <a:avLst/>
          </a:prstGeom>
          <a:solidFill>
            <a:srgbClr val="F3D9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3"/>
          <p:cNvSpPr/>
          <p:nvPr userDrawn="1"/>
        </p:nvSpPr>
        <p:spPr>
          <a:xfrm>
            <a:off x="0" y="502633"/>
            <a:ext cx="6477000" cy="4204238"/>
          </a:xfrm>
          <a:custGeom>
            <a:avLst/>
            <a:gdLst>
              <a:gd name="connsiteX0" fmla="*/ 0 w 1676400"/>
              <a:gd name="connsiteY0" fmla="*/ 0 h 1676400"/>
              <a:gd name="connsiteX1" fmla="*/ 838200 w 1676400"/>
              <a:gd name="connsiteY1" fmla="*/ 0 h 1676400"/>
              <a:gd name="connsiteX2" fmla="*/ 1676400 w 1676400"/>
              <a:gd name="connsiteY2" fmla="*/ 838200 h 1676400"/>
              <a:gd name="connsiteX3" fmla="*/ 838200 w 1676400"/>
              <a:gd name="connsiteY3" fmla="*/ 1676400 h 1676400"/>
              <a:gd name="connsiteX4" fmla="*/ 0 w 1676400"/>
              <a:gd name="connsiteY4" fmla="*/ 1676400 h 1676400"/>
              <a:gd name="connsiteX5" fmla="*/ 0 w 1676400"/>
              <a:gd name="connsiteY5" fmla="*/ 0 h 1676400"/>
              <a:gd name="connsiteX0" fmla="*/ 0 w 2020866"/>
              <a:gd name="connsiteY0" fmla="*/ 0 h 1676400"/>
              <a:gd name="connsiteX1" fmla="*/ 1182666 w 2020866"/>
              <a:gd name="connsiteY1" fmla="*/ 0 h 1676400"/>
              <a:gd name="connsiteX2" fmla="*/ 2020866 w 2020866"/>
              <a:gd name="connsiteY2" fmla="*/ 838200 h 1676400"/>
              <a:gd name="connsiteX3" fmla="*/ 1182666 w 2020866"/>
              <a:gd name="connsiteY3" fmla="*/ 1676400 h 1676400"/>
              <a:gd name="connsiteX4" fmla="*/ 344466 w 2020866"/>
              <a:gd name="connsiteY4" fmla="*/ 1676400 h 1676400"/>
              <a:gd name="connsiteX5" fmla="*/ 0 w 2020866"/>
              <a:gd name="connsiteY5" fmla="*/ 0 h 1676400"/>
              <a:gd name="connsiteX0" fmla="*/ 0 w 2020866"/>
              <a:gd name="connsiteY0" fmla="*/ 0 h 1682663"/>
              <a:gd name="connsiteX1" fmla="*/ 1182666 w 2020866"/>
              <a:gd name="connsiteY1" fmla="*/ 0 h 1682663"/>
              <a:gd name="connsiteX2" fmla="*/ 2020866 w 2020866"/>
              <a:gd name="connsiteY2" fmla="*/ 838200 h 1682663"/>
              <a:gd name="connsiteX3" fmla="*/ 1182666 w 2020866"/>
              <a:gd name="connsiteY3" fmla="*/ 1676400 h 1682663"/>
              <a:gd name="connsiteX4" fmla="*/ 0 w 2020866"/>
              <a:gd name="connsiteY4" fmla="*/ 1682663 h 1682663"/>
              <a:gd name="connsiteX5" fmla="*/ 0 w 2020866"/>
              <a:gd name="connsiteY5" fmla="*/ 0 h 1682663"/>
              <a:gd name="connsiteX0" fmla="*/ 0 w 2629976"/>
              <a:gd name="connsiteY0" fmla="*/ 0 h 1682663"/>
              <a:gd name="connsiteX1" fmla="*/ 1791776 w 2629976"/>
              <a:gd name="connsiteY1" fmla="*/ 0 h 1682663"/>
              <a:gd name="connsiteX2" fmla="*/ 2629976 w 2629976"/>
              <a:gd name="connsiteY2" fmla="*/ 838200 h 1682663"/>
              <a:gd name="connsiteX3" fmla="*/ 1791776 w 2629976"/>
              <a:gd name="connsiteY3" fmla="*/ 1676400 h 1682663"/>
              <a:gd name="connsiteX4" fmla="*/ 609110 w 2629976"/>
              <a:gd name="connsiteY4" fmla="*/ 1682663 h 1682663"/>
              <a:gd name="connsiteX5" fmla="*/ 0 w 2629976"/>
              <a:gd name="connsiteY5" fmla="*/ 0 h 1682663"/>
              <a:gd name="connsiteX0" fmla="*/ 0 w 2591378"/>
              <a:gd name="connsiteY0" fmla="*/ 0 h 1682663"/>
              <a:gd name="connsiteX1" fmla="*/ 1753178 w 2591378"/>
              <a:gd name="connsiteY1" fmla="*/ 0 h 1682663"/>
              <a:gd name="connsiteX2" fmla="*/ 2591378 w 2591378"/>
              <a:gd name="connsiteY2" fmla="*/ 838200 h 1682663"/>
              <a:gd name="connsiteX3" fmla="*/ 1753178 w 2591378"/>
              <a:gd name="connsiteY3" fmla="*/ 1676400 h 1682663"/>
              <a:gd name="connsiteX4" fmla="*/ 570512 w 2591378"/>
              <a:gd name="connsiteY4" fmla="*/ 1682663 h 1682663"/>
              <a:gd name="connsiteX5" fmla="*/ 0 w 2591378"/>
              <a:gd name="connsiteY5" fmla="*/ 0 h 1682663"/>
              <a:gd name="connsiteX0" fmla="*/ 8459 w 2599837"/>
              <a:gd name="connsiteY0" fmla="*/ 0 h 1682663"/>
              <a:gd name="connsiteX1" fmla="*/ 1761637 w 2599837"/>
              <a:gd name="connsiteY1" fmla="*/ 0 h 1682663"/>
              <a:gd name="connsiteX2" fmla="*/ 2599837 w 2599837"/>
              <a:gd name="connsiteY2" fmla="*/ 838200 h 1682663"/>
              <a:gd name="connsiteX3" fmla="*/ 1761637 w 2599837"/>
              <a:gd name="connsiteY3" fmla="*/ 1676400 h 1682663"/>
              <a:gd name="connsiteX4" fmla="*/ 0 w 2599837"/>
              <a:gd name="connsiteY4" fmla="*/ 1682663 h 1682663"/>
              <a:gd name="connsiteX5" fmla="*/ 8459 w 2599837"/>
              <a:gd name="connsiteY5" fmla="*/ 0 h 1682663"/>
              <a:gd name="connsiteX0" fmla="*/ 910 w 2592288"/>
              <a:gd name="connsiteY0" fmla="*/ 0 h 1682663"/>
              <a:gd name="connsiteX1" fmla="*/ 1754088 w 2592288"/>
              <a:gd name="connsiteY1" fmla="*/ 0 h 1682663"/>
              <a:gd name="connsiteX2" fmla="*/ 2592288 w 2592288"/>
              <a:gd name="connsiteY2" fmla="*/ 838200 h 1682663"/>
              <a:gd name="connsiteX3" fmla="*/ 1754088 w 2592288"/>
              <a:gd name="connsiteY3" fmla="*/ 1676400 h 1682663"/>
              <a:gd name="connsiteX4" fmla="*/ 171 w 2592288"/>
              <a:gd name="connsiteY4" fmla="*/ 1682663 h 1682663"/>
              <a:gd name="connsiteX5" fmla="*/ 910 w 2592288"/>
              <a:gd name="connsiteY5" fmla="*/ 0 h 1682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2288" h="1682663">
                <a:moveTo>
                  <a:pt x="910" y="0"/>
                </a:moveTo>
                <a:lnTo>
                  <a:pt x="1754088" y="0"/>
                </a:lnTo>
                <a:cubicBezTo>
                  <a:pt x="2217013" y="0"/>
                  <a:pt x="2592288" y="375275"/>
                  <a:pt x="2592288" y="838200"/>
                </a:cubicBezTo>
                <a:cubicBezTo>
                  <a:pt x="2592288" y="1301125"/>
                  <a:pt x="2217013" y="1676400"/>
                  <a:pt x="1754088" y="1676400"/>
                </a:cubicBezTo>
                <a:lnTo>
                  <a:pt x="171" y="1682663"/>
                </a:lnTo>
                <a:cubicBezTo>
                  <a:pt x="2991" y="1121775"/>
                  <a:pt x="-1910" y="560888"/>
                  <a:pt x="910" y="0"/>
                </a:cubicBezTo>
                <a:close/>
              </a:path>
            </a:pathLst>
          </a:custGeom>
          <a:solidFill>
            <a:srgbClr val="006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002D73"/>
              </a:solidFill>
            </a:endParaRPr>
          </a:p>
        </p:txBody>
      </p:sp>
      <p:sp>
        <p:nvSpPr>
          <p:cNvPr id="2" name="Title Placeholder 1"/>
          <p:cNvSpPr>
            <a:spLocks noGrp="1"/>
          </p:cNvSpPr>
          <p:nvPr>
            <p:ph type="title"/>
          </p:nvPr>
        </p:nvSpPr>
        <p:spPr>
          <a:xfrm>
            <a:off x="419100" y="952501"/>
            <a:ext cx="5372100" cy="1914501"/>
          </a:xfrm>
          <a:prstGeom prst="rect">
            <a:avLst/>
          </a:prstGeom>
        </p:spPr>
        <p:txBody>
          <a:bodyPr vert="horz" lIns="0" tIns="0" rIns="0" bIns="0" rtlCol="0" anchor="t">
            <a:noAutofit/>
          </a:bodyPr>
          <a:lstStyle/>
          <a:p>
            <a:r>
              <a:rPr lang="en-US" dirty="0" smtClean="0"/>
              <a:t>Click to edit Master title style</a:t>
            </a:r>
            <a:endParaRPr lang="en-US" dirty="0"/>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0" y="4467645"/>
            <a:ext cx="2133600" cy="568865"/>
          </a:xfrm>
          <a:prstGeom prst="rect">
            <a:avLst/>
          </a:prstGeom>
        </p:spPr>
      </p:pic>
      <p:sp>
        <p:nvSpPr>
          <p:cNvPr id="3" name="Text Placeholder 2"/>
          <p:cNvSpPr>
            <a:spLocks noGrp="1"/>
          </p:cNvSpPr>
          <p:nvPr>
            <p:ph type="body" idx="1"/>
          </p:nvPr>
        </p:nvSpPr>
        <p:spPr>
          <a:xfrm>
            <a:off x="419099" y="3105150"/>
            <a:ext cx="5372101" cy="1219200"/>
          </a:xfrm>
          <a:prstGeom prst="rect">
            <a:avLst/>
          </a:prstGeom>
        </p:spPr>
        <p:txBody>
          <a:bodyPr vert="horz" lIns="0" tIns="0" rIns="0" bIns="0" rtlCol="0" anchor="t">
            <a:noAutofit/>
          </a:bodyPr>
          <a:lstStyle/>
          <a:p>
            <a:pPr lvl="0"/>
            <a:r>
              <a:rPr lang="en-US" dirty="0" smtClean="0"/>
              <a:t>Click to edit Master text styles</a:t>
            </a:r>
            <a:endParaRPr lang="en-US" dirty="0"/>
          </a:p>
        </p:txBody>
      </p:sp>
    </p:spTree>
    <p:extLst>
      <p:ext uri="{BB962C8B-B14F-4D97-AF65-F5344CB8AC3E}">
        <p14:creationId xmlns:p14="http://schemas.microsoft.com/office/powerpoint/2010/main" val="710047501"/>
      </p:ext>
    </p:extLst>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txStyles>
    <p:titleStyle>
      <a:lvl1pPr algn="l" defTabSz="914400" rtl="0" eaLnBrk="1" latinLnBrk="0" hangingPunct="1">
        <a:spcBef>
          <a:spcPct val="0"/>
        </a:spcBef>
        <a:buNone/>
        <a:defRPr sz="4400" b="1"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880">
          <p15:clr>
            <a:srgbClr val="F26B43"/>
          </p15:clr>
        </p15:guide>
        <p15:guide id="3" orient="horz" pos="3060">
          <p15:clr>
            <a:srgbClr val="F26B43"/>
          </p15:clr>
        </p15:guide>
        <p15:guide id="4" orient="horz" pos="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3343"/>
            <a:ext cx="8229600" cy="620282"/>
          </a:xfrm>
          <a:prstGeom prst="rect">
            <a:avLst/>
          </a:prstGeom>
        </p:spPr>
        <p:txBody>
          <a:bodyPr vert="horz" lIns="0" tIns="0" rIns="0" bIns="0" rtlCol="0" anchor="t">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2000" y="1276351"/>
            <a:ext cx="7924800" cy="990600"/>
          </a:xfrm>
          <a:prstGeom prst="rect">
            <a:avLst/>
          </a:prstGeom>
        </p:spPr>
        <p:txBody>
          <a:bodyPr vert="horz" lIns="0" tIns="0" rIns="0" bIns="0" rtlCol="0" anchor="t">
            <a:noAutofit/>
          </a:bodyPr>
          <a:lstStyle/>
          <a:p>
            <a:pPr lvl="0"/>
            <a:r>
              <a:rPr lang="en-US" dirty="0" smtClean="0"/>
              <a:t>Click to edit Master text styles</a:t>
            </a:r>
          </a:p>
          <a:p>
            <a:pPr lvl="1"/>
            <a:r>
              <a:rPr lang="en-US" dirty="0" smtClean="0"/>
              <a:t>Second level </a:t>
            </a:r>
            <a:endParaRPr lang="en-US" dirty="0"/>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January 17, 2017</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1" name="Rectangle 10"/>
          <p:cNvSpPr/>
          <p:nvPr userDrawn="1"/>
        </p:nvSpPr>
        <p:spPr>
          <a:xfrm>
            <a:off x="0" y="4857750"/>
            <a:ext cx="9144000" cy="285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91440" rtlCol="0" anchor="ctr"/>
          <a:lstStyle/>
          <a:p>
            <a:pPr algn="l"/>
            <a:fld id="{DDF52EC2-2C0B-4C03-9888-0B25156ED88D}" type="slidenum">
              <a:rPr lang="en-US" sz="1050" b="1" smtClean="0">
                <a:latin typeface="Arial" panose="020B0604020202020204" pitchFamily="34" charset="0"/>
                <a:cs typeface="Arial" panose="020B0604020202020204" pitchFamily="34" charset="0"/>
              </a:rPr>
              <a:pPr algn="l"/>
              <a:t>‹#›</a:t>
            </a:fld>
            <a:endParaRPr lang="en-US" sz="1050" b="1" dirty="0">
              <a:latin typeface="Arial" panose="020B0604020202020204" pitchFamily="34" charset="0"/>
              <a:cs typeface="Arial" panose="020B0604020202020204" pitchFamily="34" charset="0"/>
            </a:endParaRPr>
          </a:p>
        </p:txBody>
      </p:sp>
      <p:sp>
        <p:nvSpPr>
          <p:cNvPr id="13" name="Slide Number Placeholder 3"/>
          <p:cNvSpPr txBox="1">
            <a:spLocks/>
          </p:cNvSpPr>
          <p:nvPr userDrawn="1"/>
        </p:nvSpPr>
        <p:spPr>
          <a:xfrm>
            <a:off x="4124739" y="4816494"/>
            <a:ext cx="371061"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200" dirty="0"/>
          </a:p>
        </p:txBody>
      </p:sp>
      <p:sp>
        <p:nvSpPr>
          <p:cNvPr id="14" name="Rectangle 13"/>
          <p:cNvSpPr/>
          <p:nvPr userDrawn="1"/>
        </p:nvSpPr>
        <p:spPr>
          <a:xfrm flipV="1">
            <a:off x="0" y="4857749"/>
            <a:ext cx="9144000" cy="4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9144000" cy="133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77000" y="4951517"/>
            <a:ext cx="2438400" cy="157167"/>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6" r:id="rId1"/>
    <p:sldLayoutId id="2147483678" r:id="rId2"/>
    <p:sldLayoutId id="2147483679" r:id="rId3"/>
    <p:sldLayoutId id="2147483682" r:id="rId4"/>
    <p:sldLayoutId id="2147483687" r:id="rId5"/>
  </p:sldLayoutIdLst>
  <p:timing>
    <p:tnLst>
      <p:par>
        <p:cTn id="1" dur="indefinite" restart="never" nodeType="tmRoot"/>
      </p:par>
    </p:tnLst>
  </p:timing>
  <p:txStyles>
    <p:title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p:titleStyle>
    <p:bodyStyle>
      <a:lvl1pPr marL="0" indent="-274320" algn="l" defTabSz="914400" rtl="0" eaLnBrk="1" latinLnBrk="0" hangingPunct="1">
        <a:lnSpc>
          <a:spcPct val="100000"/>
        </a:lnSpc>
        <a:spcBef>
          <a:spcPts val="800"/>
        </a:spcBef>
        <a:buClr>
          <a:schemeClr val="accent2"/>
        </a:buClr>
        <a:buSzPct val="80000"/>
        <a:buFont typeface="LucidaGrande" charset="0"/>
        <a:buChar char="►"/>
        <a:defRPr sz="2400" b="1" kern="1200">
          <a:solidFill>
            <a:srgbClr val="646569"/>
          </a:solidFill>
          <a:latin typeface="Arial" panose="020B0604020202020204" pitchFamily="34" charset="0"/>
          <a:ea typeface="+mn-ea"/>
          <a:cs typeface="Arial" panose="020B0604020202020204" pitchFamily="34" charset="0"/>
        </a:defRPr>
      </a:lvl1pPr>
      <a:lvl2pPr marL="685800" indent="-182880" algn="l" defTabSz="914400" rtl="0" eaLnBrk="1" latinLnBrk="0" hangingPunct="1">
        <a:lnSpc>
          <a:spcPct val="100000"/>
        </a:lnSpc>
        <a:spcBef>
          <a:spcPts val="800"/>
        </a:spcBef>
        <a:buClr>
          <a:schemeClr val="accent2"/>
        </a:buClr>
        <a:buFont typeface="Wingdings" charset="2"/>
        <a:buChar char="§"/>
        <a:defRPr sz="1800" kern="120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orient="horz" pos="3060" userDrawn="1">
          <p15:clr>
            <a:srgbClr val="F26B43"/>
          </p15:clr>
        </p15:guide>
        <p15:guide id="4" orient="horz" pos="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laceholder 1"/>
          <p:cNvSpPr txBox="1">
            <a:spLocks/>
          </p:cNvSpPr>
          <p:nvPr/>
        </p:nvSpPr>
        <p:spPr>
          <a:xfrm>
            <a:off x="457200" y="2647950"/>
            <a:ext cx="8610600" cy="1219200"/>
          </a:xfrm>
          <a:prstGeom prst="rect">
            <a:avLst/>
          </a:prstGeom>
        </p:spPr>
        <p:txBody>
          <a:bodyPr vert="horz" lIns="0" tIns="0" rIns="0" bIns="0" rtlCol="0" anchor="t">
            <a:noAutofit/>
          </a:bodyPr>
          <a:lstStyle>
            <a:lvl1pPr algn="l"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a:lstStyle>
          <a:p>
            <a:r>
              <a:rPr lang="en-US" sz="5400" dirty="0" smtClean="0">
                <a:solidFill>
                  <a:schemeClr val="bg1"/>
                </a:solidFill>
              </a:rPr>
              <a:t>Monitoring &amp; Compliance</a:t>
            </a:r>
            <a:endParaRPr lang="en-US" sz="5400" dirty="0">
              <a:solidFill>
                <a:schemeClr val="bg1"/>
              </a:solidFill>
            </a:endParaRPr>
          </a:p>
        </p:txBody>
      </p:sp>
      <p:sp>
        <p:nvSpPr>
          <p:cNvPr id="3" name="Title Placeholder 1"/>
          <p:cNvSpPr txBox="1">
            <a:spLocks/>
          </p:cNvSpPr>
          <p:nvPr/>
        </p:nvSpPr>
        <p:spPr>
          <a:xfrm>
            <a:off x="457200" y="3562350"/>
            <a:ext cx="8229600" cy="1219200"/>
          </a:xfrm>
          <a:prstGeom prst="rect">
            <a:avLst/>
          </a:prstGeom>
        </p:spPr>
        <p:txBody>
          <a:bodyPr vert="horz" lIns="0" tIns="0" rIns="0" bIns="0" rtlCol="0" anchor="t">
            <a:noAutofit/>
          </a:bodyPr>
          <a:lstStyle>
            <a:lvl1pPr algn="ctr"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a:lstStyle>
          <a:p>
            <a:pPr algn="l"/>
            <a:r>
              <a:rPr lang="en-US" sz="2800" b="0" dirty="0" smtClean="0">
                <a:solidFill>
                  <a:srgbClr val="F3DD6D"/>
                </a:solidFill>
              </a:rPr>
              <a:t>Timely SROI showing Initial Payment</a:t>
            </a:r>
            <a:br>
              <a:rPr lang="en-US" sz="2800" b="0" dirty="0" smtClean="0">
                <a:solidFill>
                  <a:srgbClr val="F3DD6D"/>
                </a:solidFill>
              </a:rPr>
            </a:br>
            <a:r>
              <a:rPr lang="en-US" sz="2800" b="0" dirty="0" smtClean="0">
                <a:solidFill>
                  <a:srgbClr val="F3DD6D"/>
                </a:solidFill>
              </a:rPr>
              <a:t>Timely Initial Payment</a:t>
            </a:r>
            <a:br>
              <a:rPr lang="en-US" sz="2800" b="0" dirty="0" smtClean="0">
                <a:solidFill>
                  <a:srgbClr val="F3DD6D"/>
                </a:solidFill>
              </a:rPr>
            </a:br>
            <a:r>
              <a:rPr lang="en-US" sz="2800" b="0" dirty="0" smtClean="0">
                <a:solidFill>
                  <a:srgbClr val="F3DD6D"/>
                </a:solidFill>
              </a:rPr>
              <a:t>Timely Installment</a:t>
            </a:r>
            <a:endParaRPr lang="en-US" sz="2800" b="0" dirty="0">
              <a:solidFill>
                <a:srgbClr val="F3DD6D"/>
              </a:solidFill>
            </a:endParaRPr>
          </a:p>
        </p:txBody>
      </p:sp>
    </p:spTree>
    <p:extLst>
      <p:ext uri="{BB962C8B-B14F-4D97-AF65-F5344CB8AC3E}">
        <p14:creationId xmlns:p14="http://schemas.microsoft.com/office/powerpoint/2010/main" val="1173873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Penalty for Late SROI showing Initial Payment of Compensation</a:t>
            </a:r>
            <a:endParaRPr lang="en-US" sz="2000" dirty="0">
              <a:solidFill>
                <a:srgbClr val="007681"/>
              </a:solidFill>
            </a:endParaRPr>
          </a:p>
        </p:txBody>
      </p:sp>
      <p:sp>
        <p:nvSpPr>
          <p:cNvPr id="3" name="Content Placeholder 2"/>
          <p:cNvSpPr>
            <a:spLocks noGrp="1"/>
          </p:cNvSpPr>
          <p:nvPr>
            <p:ph sz="half" idx="2"/>
          </p:nvPr>
        </p:nvSpPr>
        <p:spPr>
          <a:xfrm>
            <a:off x="762000" y="1612063"/>
            <a:ext cx="8001000" cy="3093288"/>
          </a:xfrm>
        </p:spPr>
        <p:txBody>
          <a:bodyPr lIns="27432"/>
          <a:lstStyle/>
          <a:p>
            <a:pPr marL="0" indent="0">
              <a:lnSpc>
                <a:spcPts val="1800"/>
              </a:lnSpc>
              <a:buNone/>
            </a:pPr>
            <a:r>
              <a:rPr lang="en-US" sz="1600" dirty="0"/>
              <a:t>WCL §25(1) When </a:t>
            </a:r>
            <a:r>
              <a:rPr lang="en-US" sz="1600" dirty="0" smtClean="0"/>
              <a:t>No Controversy</a:t>
            </a:r>
            <a:r>
              <a:rPr lang="en-US" sz="1600" b="0" dirty="0" smtClean="0"/>
              <a:t>:</a:t>
            </a:r>
          </a:p>
          <a:p>
            <a:pPr marL="0" indent="0">
              <a:lnSpc>
                <a:spcPts val="1800"/>
              </a:lnSpc>
              <a:spcBef>
                <a:spcPts val="600"/>
              </a:spcBef>
              <a:buNone/>
            </a:pPr>
            <a:r>
              <a:rPr lang="en-US" sz="1400" b="0" dirty="0" smtClean="0"/>
              <a:t>Except </a:t>
            </a:r>
            <a:r>
              <a:rPr lang="en-US" sz="1400" b="0" dirty="0"/>
              <a:t>in those cases when compensation is controverted, payment without an award of the Board must be </a:t>
            </a:r>
            <a:r>
              <a:rPr lang="en-US" sz="1400" b="0" dirty="0" smtClean="0"/>
              <a:t>made and the employer or carrier </a:t>
            </a:r>
            <a:r>
              <a:rPr lang="en-US" sz="1400" b="0" dirty="0"/>
              <a:t>shall immediately notify the chair in accordance with a form prescribed by him, that the payment of compensation has </a:t>
            </a:r>
            <a:r>
              <a:rPr lang="en-US" sz="1400" b="0" dirty="0" smtClean="0"/>
              <a:t>begun.</a:t>
            </a:r>
          </a:p>
          <a:p>
            <a:pPr marL="457200" lvl="1">
              <a:lnSpc>
                <a:spcPts val="1800"/>
              </a:lnSpc>
              <a:spcBef>
                <a:spcPts val="600"/>
              </a:spcBef>
              <a:buFont typeface="AppleSDGothicNeo-Regular" charset="-127"/>
              <a:buChar char="◼"/>
            </a:pPr>
            <a:r>
              <a:rPr lang="en-US" sz="1400" b="0" dirty="0" smtClean="0"/>
              <a:t>Pay </a:t>
            </a:r>
            <a:r>
              <a:rPr lang="en-US" sz="1400" b="0" dirty="0"/>
              <a:t>and Report to the Chair within 18 days of disability or 10 days after </a:t>
            </a:r>
            <a:r>
              <a:rPr lang="en-US" sz="1400" b="0" dirty="0" smtClean="0"/>
              <a:t>employer knowledge </a:t>
            </a:r>
            <a:r>
              <a:rPr lang="en-US" sz="1400" b="0" dirty="0"/>
              <a:t>“promptly and in like manner as wages and without waiting for an </a:t>
            </a:r>
            <a:r>
              <a:rPr lang="en-US" sz="1400" b="0" dirty="0" smtClean="0"/>
              <a:t>award by </a:t>
            </a:r>
            <a:r>
              <a:rPr lang="en-US" sz="1400" b="0" dirty="0"/>
              <a:t>the Board” [c]. </a:t>
            </a:r>
            <a:endParaRPr lang="en-US" sz="1400" b="0" dirty="0" smtClean="0"/>
          </a:p>
          <a:p>
            <a:pPr marL="228600" lvl="1" indent="0">
              <a:lnSpc>
                <a:spcPts val="1800"/>
              </a:lnSpc>
              <a:spcBef>
                <a:spcPts val="600"/>
              </a:spcBef>
              <a:buNone/>
            </a:pPr>
            <a:r>
              <a:rPr lang="en-US" sz="1600" dirty="0" smtClean="0"/>
              <a:t>SROI </a:t>
            </a:r>
            <a:r>
              <a:rPr lang="en-US" sz="1600" dirty="0"/>
              <a:t>is not timely</a:t>
            </a:r>
            <a:r>
              <a:rPr lang="en-US" sz="1600" dirty="0" smtClean="0"/>
              <a:t>:</a:t>
            </a:r>
            <a:endParaRPr lang="en-US" sz="1600" dirty="0"/>
          </a:p>
          <a:p>
            <a:pPr marL="457200" lvl="1">
              <a:lnSpc>
                <a:spcPts val="1800"/>
              </a:lnSpc>
              <a:spcBef>
                <a:spcPts val="600"/>
              </a:spcBef>
              <a:buFont typeface="AppleSDGothicNeo-Regular" charset="-127"/>
              <a:buChar char="◼"/>
            </a:pPr>
            <a:r>
              <a:rPr lang="en-US" sz="1400" b="0" dirty="0"/>
              <a:t>If </a:t>
            </a:r>
            <a:r>
              <a:rPr lang="en-US" sz="1400" b="0" dirty="0" smtClean="0"/>
              <a:t>the received date is </a:t>
            </a:r>
            <a:r>
              <a:rPr lang="en-US" sz="1400" b="0" dirty="0"/>
              <a:t>more than 18 calendar days from Initial Date Disability Began (</a:t>
            </a:r>
            <a:r>
              <a:rPr lang="en-US" sz="1400" b="0" dirty="0" smtClean="0"/>
              <a:t>DN0056) </a:t>
            </a:r>
            <a:r>
              <a:rPr lang="en-US" sz="1400" dirty="0" smtClean="0"/>
              <a:t>or</a:t>
            </a:r>
            <a:r>
              <a:rPr lang="en-US" sz="1400" b="0" dirty="0" smtClean="0"/>
              <a:t> Current </a:t>
            </a:r>
            <a:r>
              <a:rPr lang="en-US" sz="1400" b="0" dirty="0"/>
              <a:t>Date Disability Began (</a:t>
            </a:r>
            <a:r>
              <a:rPr lang="en-US" sz="1400" b="0" dirty="0" smtClean="0"/>
              <a:t>DN0144); and is</a:t>
            </a:r>
          </a:p>
          <a:p>
            <a:pPr marL="457200" lvl="1">
              <a:lnSpc>
                <a:spcPts val="1800"/>
              </a:lnSpc>
              <a:spcBef>
                <a:spcPts val="600"/>
              </a:spcBef>
              <a:buFont typeface="AppleSDGothicNeo-Regular" charset="-127"/>
              <a:buChar char="◼"/>
            </a:pPr>
            <a:r>
              <a:rPr lang="en-US" sz="1400" b="0" dirty="0" smtClean="0"/>
              <a:t>More </a:t>
            </a:r>
            <a:r>
              <a:rPr lang="en-US" sz="1400" b="0" dirty="0"/>
              <a:t>than 10 calendar days from Date Employer Had Knowledge, whichever is greater. (18/10</a:t>
            </a:r>
            <a:r>
              <a:rPr lang="en-US" sz="1400" b="0" dirty="0" smtClean="0"/>
              <a:t>)</a:t>
            </a:r>
            <a:endParaRPr lang="en-US" sz="14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Monitoring Compliance</a:t>
            </a:r>
            <a:endParaRPr lang="en-US" sz="4000" dirty="0">
              <a:solidFill>
                <a:srgbClr val="7A9FA1"/>
              </a:solidFill>
            </a:endParaRPr>
          </a:p>
        </p:txBody>
      </p:sp>
    </p:spTree>
    <p:extLst>
      <p:ext uri="{BB962C8B-B14F-4D97-AF65-F5344CB8AC3E}">
        <p14:creationId xmlns:p14="http://schemas.microsoft.com/office/powerpoint/2010/main" val="531247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428750"/>
            <a:ext cx="8153400" cy="2667000"/>
          </a:xfrm>
        </p:spPr>
        <p:txBody>
          <a:bodyPr/>
          <a:lstStyle/>
          <a:p>
            <a:pPr marL="0" indent="0">
              <a:lnSpc>
                <a:spcPts val="1600"/>
              </a:lnSpc>
              <a:spcBef>
                <a:spcPts val="1200"/>
              </a:spcBef>
              <a:buNone/>
            </a:pPr>
            <a:r>
              <a:rPr lang="en-US" sz="1600" dirty="0" smtClean="0"/>
              <a:t>Penalties:</a:t>
            </a:r>
          </a:p>
          <a:p>
            <a:pPr marL="0" indent="0">
              <a:lnSpc>
                <a:spcPts val="1600"/>
              </a:lnSpc>
              <a:spcBef>
                <a:spcPts val="400"/>
              </a:spcBef>
              <a:buNone/>
            </a:pPr>
            <a:r>
              <a:rPr lang="en-US" sz="1300" b="0" dirty="0" smtClean="0"/>
              <a:t>WCL </a:t>
            </a:r>
            <a:r>
              <a:rPr lang="en-US" sz="1300" b="0" dirty="0"/>
              <a:t>§25 (3)(e) If the carrier or employer fails to file a notice or report requested or </a:t>
            </a:r>
            <a:r>
              <a:rPr lang="en-US" sz="1300" b="0" dirty="0" smtClean="0"/>
              <a:t>required </a:t>
            </a:r>
            <a:r>
              <a:rPr lang="en-US" sz="1300" b="0" dirty="0"/>
              <a:t>by the Board or otherwise required within the specified time period or within </a:t>
            </a:r>
            <a:r>
              <a:rPr lang="en-US" sz="1300" b="0" dirty="0" smtClean="0"/>
              <a:t>10 </a:t>
            </a:r>
            <a:r>
              <a:rPr lang="en-US" sz="1300" b="0" dirty="0"/>
              <a:t>days if no time period is specified, the Board may impose a $50 </a:t>
            </a:r>
            <a:r>
              <a:rPr lang="en-US" sz="1300" b="0" dirty="0" smtClean="0"/>
              <a:t>penalty.</a:t>
            </a:r>
          </a:p>
          <a:p>
            <a:pPr marL="0" indent="0">
              <a:lnSpc>
                <a:spcPts val="1600"/>
              </a:lnSpc>
              <a:spcBef>
                <a:spcPts val="1200"/>
              </a:spcBef>
              <a:buNone/>
            </a:pPr>
            <a:endParaRPr lang="en-US" sz="1600" dirty="0" smtClean="0"/>
          </a:p>
          <a:p>
            <a:pPr marL="0" indent="0">
              <a:lnSpc>
                <a:spcPts val="1600"/>
              </a:lnSpc>
              <a:spcBef>
                <a:spcPts val="1200"/>
              </a:spcBef>
              <a:buNone/>
            </a:pPr>
            <a:r>
              <a:rPr lang="en-US" sz="1600" dirty="0" smtClean="0"/>
              <a:t>Performance Standards</a:t>
            </a:r>
            <a:r>
              <a:rPr lang="en-US" sz="1600" dirty="0"/>
              <a:t>: </a:t>
            </a:r>
            <a:endParaRPr lang="en-US" sz="1600" dirty="0" smtClean="0"/>
          </a:p>
          <a:p>
            <a:pPr marL="0" indent="0">
              <a:lnSpc>
                <a:spcPts val="1600"/>
              </a:lnSpc>
              <a:spcBef>
                <a:spcPts val="400"/>
              </a:spcBef>
              <a:buNone/>
            </a:pPr>
            <a:r>
              <a:rPr lang="en-US" sz="1300" b="0" dirty="0" smtClean="0"/>
              <a:t>The </a:t>
            </a:r>
            <a:r>
              <a:rPr lang="en-US" sz="1300" b="0" dirty="0"/>
              <a:t>penalty under §25(3)(e) will not be imposed as long as a carrier meets the below performance standards set per quarter. If the performance standard is met per quarter your §25(3)(e) penalty will be waived</a:t>
            </a:r>
            <a:r>
              <a:rPr lang="en-US" sz="1300" b="0" dirty="0" smtClean="0"/>
              <a:t>.</a:t>
            </a:r>
            <a:endParaRPr lang="en-US" sz="13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Monitoring Compliance</a:t>
            </a:r>
          </a:p>
          <a:p>
            <a:r>
              <a:rPr lang="en-US" sz="1600" dirty="0">
                <a:solidFill>
                  <a:srgbClr val="007681"/>
                </a:solidFill>
              </a:rPr>
              <a:t>Penalty for Late SROI showing Initial Payment of Compensation</a:t>
            </a:r>
          </a:p>
          <a:p>
            <a:endParaRPr lang="en-US" sz="4000" dirty="0" smtClean="0">
              <a:solidFill>
                <a:srgbClr val="7A9FA1"/>
              </a:solidFill>
            </a:endParaRPr>
          </a:p>
          <a:p>
            <a:endParaRPr lang="en-US" sz="4000" dirty="0">
              <a:solidFill>
                <a:srgbClr val="7A9FA1"/>
              </a:solidFill>
            </a:endParaRPr>
          </a:p>
        </p:txBody>
      </p:sp>
      <p:sp>
        <p:nvSpPr>
          <p:cNvPr id="5" name="Content Placeholder 2"/>
          <p:cNvSpPr txBox="1">
            <a:spLocks/>
          </p:cNvSpPr>
          <p:nvPr/>
        </p:nvSpPr>
        <p:spPr>
          <a:xfrm>
            <a:off x="1143000" y="3714750"/>
            <a:ext cx="6400800" cy="669925"/>
          </a:xfrm>
          <a:prstGeom prst="rect">
            <a:avLst/>
          </a:prstGeom>
        </p:spPr>
        <p:txBody>
          <a:bodyPr vert="horz" lIns="0" tIns="0" rIns="0" bIns="0" numCol="2"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285750" indent="-285750">
              <a:spcBef>
                <a:spcPts val="400"/>
              </a:spcBef>
              <a:buFont typeface="AppleSDGothicNeo-Regular" charset="-127"/>
              <a:buChar char="◼"/>
            </a:pPr>
            <a:r>
              <a:rPr lang="en-US" sz="1400" dirty="0" smtClean="0"/>
              <a:t>1st  Quarter 2017 - 70%</a:t>
            </a:r>
          </a:p>
          <a:p>
            <a:pPr marL="285750" indent="-285750">
              <a:spcBef>
                <a:spcPts val="400"/>
              </a:spcBef>
              <a:buFont typeface="AppleSDGothicNeo-Regular" charset="-127"/>
              <a:buChar char="◼"/>
            </a:pPr>
            <a:r>
              <a:rPr lang="en-US" sz="1400" dirty="0" smtClean="0"/>
              <a:t>2nd Quarter 2017 - 75%</a:t>
            </a:r>
          </a:p>
          <a:p>
            <a:pPr marL="285750" indent="-285750">
              <a:spcBef>
                <a:spcPts val="400"/>
              </a:spcBef>
              <a:buFont typeface="AppleSDGothicNeo-Regular" charset="-127"/>
              <a:buChar char="◼"/>
            </a:pPr>
            <a:r>
              <a:rPr lang="en-US" sz="1400" dirty="0" smtClean="0"/>
              <a:t>3rd Quarter 2017 -  80%</a:t>
            </a:r>
          </a:p>
          <a:p>
            <a:pPr marL="285750" indent="-285750">
              <a:spcBef>
                <a:spcPts val="400"/>
              </a:spcBef>
              <a:buFont typeface="AppleSDGothicNeo-Regular" charset="-127"/>
              <a:buChar char="◼"/>
            </a:pPr>
            <a:r>
              <a:rPr lang="en-US" sz="1400" dirty="0" smtClean="0"/>
              <a:t>4th Quarter 2017 -  85%</a:t>
            </a:r>
            <a:endParaRPr lang="en-US" sz="1400" dirty="0"/>
          </a:p>
        </p:txBody>
      </p:sp>
    </p:spTree>
    <p:extLst>
      <p:ext uri="{BB962C8B-B14F-4D97-AF65-F5344CB8AC3E}">
        <p14:creationId xmlns:p14="http://schemas.microsoft.com/office/powerpoint/2010/main" val="3525465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54969401"/>
              </p:ext>
            </p:extLst>
          </p:nvPr>
        </p:nvGraphicFramePr>
        <p:xfrm>
          <a:off x="559050" y="2454909"/>
          <a:ext cx="8036560" cy="1112520"/>
        </p:xfrm>
        <a:graphic>
          <a:graphicData uri="http://schemas.openxmlformats.org/drawingml/2006/table">
            <a:tbl>
              <a:tblPr firstRow="1" bandRow="1">
                <a:tableStyleId>{5940675A-B579-460E-94D1-54222C63F5DA}</a:tableStyleId>
              </a:tblPr>
              <a:tblGrid>
                <a:gridCol w="2107950"/>
                <a:gridCol w="592861"/>
                <a:gridCol w="592861"/>
                <a:gridCol w="592861"/>
                <a:gridCol w="592861"/>
                <a:gridCol w="592861"/>
                <a:gridCol w="592861"/>
                <a:gridCol w="592861"/>
                <a:gridCol w="592861"/>
                <a:gridCol w="592861"/>
                <a:gridCol w="592861"/>
              </a:tblGrid>
              <a:tr h="370840">
                <a:tc>
                  <a:txBody>
                    <a:bodyPr/>
                    <a:lstStyle/>
                    <a:p>
                      <a:r>
                        <a:rPr lang="en-US" sz="1400" dirty="0" smtClean="0">
                          <a:latin typeface="Arial" panose="020B0604020202020204" pitchFamily="34" charset="0"/>
                          <a:cs typeface="Arial" panose="020B0604020202020204" pitchFamily="34" charset="0"/>
                        </a:rPr>
                        <a:t>Timely FROI</a:t>
                      </a:r>
                      <a:endParaRPr lang="en-US" sz="1400" b="1"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r>
              <a:tr h="370840">
                <a:tc>
                  <a:txBody>
                    <a:bodyPr/>
                    <a:lstStyle/>
                    <a:p>
                      <a:r>
                        <a:rPr lang="en-US" sz="1400" dirty="0" smtClean="0">
                          <a:latin typeface="Arial" panose="020B0604020202020204" pitchFamily="34" charset="0"/>
                          <a:cs typeface="Arial" panose="020B0604020202020204" pitchFamily="34" charset="0"/>
                        </a:rPr>
                        <a:t>Timely</a:t>
                      </a:r>
                      <a:r>
                        <a:rPr lang="en-US" sz="1400" baseline="0" dirty="0" smtClean="0">
                          <a:latin typeface="Arial" panose="020B0604020202020204" pitchFamily="34" charset="0"/>
                          <a:cs typeface="Arial" panose="020B0604020202020204" pitchFamily="34" charset="0"/>
                        </a:rPr>
                        <a:t> SROI</a:t>
                      </a:r>
                      <a:endParaRPr lang="en-US" sz="1400" b="1"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r>
              <a:tr h="370840">
                <a:tc>
                  <a:txBody>
                    <a:bodyPr/>
                    <a:lstStyle/>
                    <a:p>
                      <a:r>
                        <a:rPr lang="en-US" sz="1400" dirty="0" smtClean="0">
                          <a:latin typeface="Arial" panose="020B0604020202020204" pitchFamily="34" charset="0"/>
                          <a:cs typeface="Arial" panose="020B0604020202020204" pitchFamily="34" charset="0"/>
                        </a:rPr>
                        <a:t>Timely Controversy</a:t>
                      </a:r>
                      <a:endParaRPr lang="en-US" sz="1400" b="1"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smtClean="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36304802"/>
              </p:ext>
            </p:extLst>
          </p:nvPr>
        </p:nvGraphicFramePr>
        <p:xfrm>
          <a:off x="2667000" y="1504950"/>
          <a:ext cx="5928610" cy="949959"/>
        </p:xfrm>
        <a:graphic>
          <a:graphicData uri="http://schemas.openxmlformats.org/drawingml/2006/table">
            <a:tbl>
              <a:tblPr firstRow="1" bandRow="1">
                <a:tableStyleId>{5940675A-B579-460E-94D1-54222C63F5DA}</a:tableStyleId>
              </a:tblPr>
              <a:tblGrid>
                <a:gridCol w="592861"/>
                <a:gridCol w="592861"/>
                <a:gridCol w="592861"/>
                <a:gridCol w="592861"/>
                <a:gridCol w="592861"/>
                <a:gridCol w="592861"/>
                <a:gridCol w="592861"/>
                <a:gridCol w="592861"/>
                <a:gridCol w="592861"/>
                <a:gridCol w="592861"/>
              </a:tblGrid>
              <a:tr h="584200">
                <a:tc>
                  <a:txBody>
                    <a:bodyPr/>
                    <a:lstStyle/>
                    <a:p>
                      <a:pPr algn="ctr"/>
                      <a:r>
                        <a:rPr lang="en-US" sz="1200" dirty="0" smtClean="0">
                          <a:latin typeface="Arial" panose="020B0604020202020204" pitchFamily="34" charset="0"/>
                          <a:cs typeface="Arial" panose="020B0604020202020204" pitchFamily="34" charset="0"/>
                        </a:rPr>
                        <a:t>2015</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gridSpan="4">
                  <a:txBody>
                    <a:bodyPr/>
                    <a:lstStyle/>
                    <a:p>
                      <a:pPr algn="ctr"/>
                      <a:r>
                        <a:rPr lang="en-US" sz="1200" dirty="0" smtClean="0">
                          <a:latin typeface="Arial" panose="020B0604020202020204" pitchFamily="34" charset="0"/>
                          <a:cs typeface="Arial" panose="020B0604020202020204" pitchFamily="34" charset="0"/>
                        </a:rPr>
                        <a:t>2016</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gridSpan="4">
                  <a:txBody>
                    <a:bodyPr/>
                    <a:lstStyle/>
                    <a:p>
                      <a:pPr algn="ctr"/>
                      <a:r>
                        <a:rPr lang="en-US" sz="1200" dirty="0" smtClean="0">
                          <a:latin typeface="Arial" panose="020B0604020202020204" pitchFamily="34" charset="0"/>
                          <a:cs typeface="Arial" panose="020B0604020202020204" pitchFamily="34" charset="0"/>
                        </a:rPr>
                        <a:t>2017</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a:txBody>
                    <a:bodyPr/>
                    <a:lstStyle/>
                    <a:p>
                      <a:pPr algn="ctr"/>
                      <a:r>
                        <a:rPr lang="en-US" sz="1200" dirty="0" smtClean="0">
                          <a:latin typeface="Arial" panose="020B0604020202020204" pitchFamily="34" charset="0"/>
                          <a:cs typeface="Arial" panose="020B0604020202020204" pitchFamily="34" charset="0"/>
                        </a:rPr>
                        <a:t>2018</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r>
              <a:tr h="365759">
                <a:tc>
                  <a:txBody>
                    <a:bodyPr/>
                    <a:lstStyle/>
                    <a:p>
                      <a:pPr algn="ctr"/>
                      <a:r>
                        <a:rPr lang="en-US" sz="1050" dirty="0" smtClean="0">
                          <a:latin typeface="Arial" panose="020B0604020202020204" pitchFamily="34" charset="0"/>
                          <a:cs typeface="Arial" panose="020B0604020202020204" pitchFamily="34" charset="0"/>
                        </a:rPr>
                        <a:t>4</a:t>
                      </a:r>
                      <a:r>
                        <a:rPr lang="en-US" sz="1050" baseline="30000" dirty="0" smtClean="0">
                          <a:latin typeface="Arial" panose="020B0604020202020204" pitchFamily="34" charset="0"/>
                          <a:cs typeface="Arial" panose="020B0604020202020204" pitchFamily="34" charset="0"/>
                        </a:rPr>
                        <a:t>th</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1</a:t>
                      </a:r>
                      <a:r>
                        <a:rPr lang="en-US" sz="1050" baseline="30000" dirty="0" smtClean="0">
                          <a:latin typeface="Arial" panose="020B0604020202020204" pitchFamily="34" charset="0"/>
                          <a:cs typeface="Arial" panose="020B0604020202020204" pitchFamily="34" charset="0"/>
                        </a:rPr>
                        <a:t>st</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2</a:t>
                      </a:r>
                      <a:r>
                        <a:rPr lang="en-US" sz="1050" baseline="30000" dirty="0" smtClean="0">
                          <a:latin typeface="Arial" panose="020B0604020202020204" pitchFamily="34" charset="0"/>
                          <a:cs typeface="Arial" panose="020B0604020202020204" pitchFamily="34" charset="0"/>
                        </a:rPr>
                        <a:t>nd</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3</a:t>
                      </a:r>
                      <a:r>
                        <a:rPr lang="en-US" sz="1050" baseline="30000" dirty="0" smtClean="0">
                          <a:latin typeface="Arial" panose="020B0604020202020204" pitchFamily="34" charset="0"/>
                          <a:cs typeface="Arial" panose="020B0604020202020204" pitchFamily="34" charset="0"/>
                        </a:rPr>
                        <a:t>rd</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4</a:t>
                      </a:r>
                      <a:r>
                        <a:rPr lang="en-US" sz="1050" baseline="30000" dirty="0" smtClean="0">
                          <a:latin typeface="Arial" panose="020B0604020202020204" pitchFamily="34" charset="0"/>
                          <a:cs typeface="Arial" panose="020B0604020202020204" pitchFamily="34" charset="0"/>
                        </a:rPr>
                        <a:t>th</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1</a:t>
                      </a:r>
                      <a:r>
                        <a:rPr lang="en-US" sz="1050" baseline="30000" dirty="0" smtClean="0">
                          <a:latin typeface="Arial" panose="020B0604020202020204" pitchFamily="34" charset="0"/>
                          <a:cs typeface="Arial" panose="020B0604020202020204" pitchFamily="34" charset="0"/>
                        </a:rPr>
                        <a:t>st</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2</a:t>
                      </a:r>
                      <a:r>
                        <a:rPr lang="en-US" sz="1050" baseline="30000" dirty="0" smtClean="0">
                          <a:latin typeface="Arial" panose="020B0604020202020204" pitchFamily="34" charset="0"/>
                          <a:cs typeface="Arial" panose="020B0604020202020204" pitchFamily="34" charset="0"/>
                        </a:rPr>
                        <a:t>nd</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3</a:t>
                      </a:r>
                      <a:r>
                        <a:rPr lang="en-US" sz="1050" baseline="30000" dirty="0" smtClean="0">
                          <a:latin typeface="Arial" panose="020B0604020202020204" pitchFamily="34" charset="0"/>
                          <a:cs typeface="Arial" panose="020B0604020202020204" pitchFamily="34" charset="0"/>
                        </a:rPr>
                        <a:t>rd</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4</a:t>
                      </a:r>
                      <a:r>
                        <a:rPr lang="en-US" sz="1050" baseline="30000" dirty="0" smtClean="0">
                          <a:latin typeface="Arial" panose="020B0604020202020204" pitchFamily="34" charset="0"/>
                          <a:cs typeface="Arial" panose="020B0604020202020204" pitchFamily="34" charset="0"/>
                        </a:rPr>
                        <a:t>th</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algn="ctr"/>
                      <a:r>
                        <a:rPr lang="en-US" sz="1050" dirty="0" smtClean="0">
                          <a:latin typeface="Arial" panose="020B0604020202020204" pitchFamily="34" charset="0"/>
                          <a:cs typeface="Arial" panose="020B0604020202020204" pitchFamily="34" charset="0"/>
                        </a:rPr>
                        <a:t>1</a:t>
                      </a:r>
                      <a:r>
                        <a:rPr lang="en-US" sz="1050" baseline="30000" dirty="0" smtClean="0">
                          <a:latin typeface="Arial" panose="020B0604020202020204" pitchFamily="34" charset="0"/>
                          <a:cs typeface="Arial" panose="020B0604020202020204" pitchFamily="34" charset="0"/>
                        </a:rPr>
                        <a:t>st</a:t>
                      </a:r>
                      <a:r>
                        <a:rPr lang="en-US" sz="1050" dirty="0" smtClean="0">
                          <a:latin typeface="Arial" panose="020B0604020202020204" pitchFamily="34" charset="0"/>
                          <a:cs typeface="Arial" panose="020B0604020202020204" pitchFamily="34" charset="0"/>
                        </a:rPr>
                        <a:t> Qtr</a:t>
                      </a:r>
                      <a:endParaRPr lang="en-US" sz="105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r>
            </a:tbl>
          </a:graphicData>
        </a:graphic>
      </p:graphicFrame>
      <p:sp>
        <p:nvSpPr>
          <p:cNvPr id="6" name="Title 1"/>
          <p:cNvSpPr txBox="1">
            <a:spLocks/>
          </p:cNvSpPr>
          <p:nvPr/>
        </p:nvSpPr>
        <p:spPr>
          <a:xfrm>
            <a:off x="457200" y="392430"/>
            <a:ext cx="8229600" cy="67119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Performance Standards</a:t>
            </a:r>
            <a:endParaRPr lang="en-US" sz="4000" dirty="0">
              <a:solidFill>
                <a:srgbClr val="7A9FA1"/>
              </a:solidFill>
            </a:endParaRPr>
          </a:p>
        </p:txBody>
      </p:sp>
      <p:sp>
        <p:nvSpPr>
          <p:cNvPr id="7" name="Rectangle 6"/>
          <p:cNvSpPr/>
          <p:nvPr/>
        </p:nvSpPr>
        <p:spPr>
          <a:xfrm>
            <a:off x="5956851" y="3785255"/>
            <a:ext cx="685800" cy="232900"/>
          </a:xfrm>
          <a:prstGeom prst="rect">
            <a:avLst/>
          </a:prstGeom>
          <a:solidFill>
            <a:srgbClr val="00768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956851" y="4095599"/>
            <a:ext cx="685800" cy="230333"/>
          </a:xfrm>
          <a:prstGeom prst="rect">
            <a:avLst/>
          </a:prstGeom>
          <a:solidFill>
            <a:srgbClr val="F3DD6D"/>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642651" y="3753586"/>
            <a:ext cx="1627369"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Quarter Penalized</a:t>
            </a:r>
          </a:p>
        </p:txBody>
      </p:sp>
      <p:sp>
        <p:nvSpPr>
          <p:cNvPr id="10" name="TextBox 9"/>
          <p:cNvSpPr txBox="1"/>
          <p:nvPr/>
        </p:nvSpPr>
        <p:spPr>
          <a:xfrm>
            <a:off x="6642651" y="4061363"/>
            <a:ext cx="1955985"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Quarter Not Penalized</a:t>
            </a:r>
          </a:p>
        </p:txBody>
      </p:sp>
    </p:spTree>
    <p:extLst>
      <p:ext uri="{BB962C8B-B14F-4D97-AF65-F5344CB8AC3E}">
        <p14:creationId xmlns:p14="http://schemas.microsoft.com/office/powerpoint/2010/main" val="3686130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28950"/>
            <a:ext cx="9144000" cy="1828800"/>
          </a:xfrm>
          <a:prstGeom prst="rect">
            <a:avLst/>
          </a:prstGeom>
          <a:solidFill>
            <a:srgbClr val="B3C8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114550"/>
            <a:ext cx="8686800" cy="914400"/>
          </a:xfrm>
        </p:spPr>
        <p:txBody>
          <a:bodyPr/>
          <a:lstStyle/>
          <a:p>
            <a:r>
              <a:rPr lang="en-US" sz="4800" dirty="0" smtClean="0">
                <a:solidFill>
                  <a:srgbClr val="007681"/>
                </a:solidFill>
              </a:rPr>
              <a:t>HOW WE ARE MEASURING </a:t>
            </a:r>
            <a:r>
              <a:rPr lang="en-US" sz="5400" b="0" dirty="0"/>
              <a:t>  </a:t>
            </a:r>
            <a:endParaRPr lang="en-US" sz="5400" dirty="0">
              <a:solidFill>
                <a:srgbClr val="006B73"/>
              </a:solidFill>
            </a:endParaRPr>
          </a:p>
        </p:txBody>
      </p:sp>
      <p:sp>
        <p:nvSpPr>
          <p:cNvPr id="5" name="Title 1"/>
          <p:cNvSpPr txBox="1">
            <a:spLocks/>
          </p:cNvSpPr>
          <p:nvPr/>
        </p:nvSpPr>
        <p:spPr>
          <a:xfrm>
            <a:off x="457200" y="3181350"/>
            <a:ext cx="7131934" cy="13716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3200" dirty="0">
                <a:solidFill>
                  <a:schemeClr val="bg1"/>
                </a:solidFill>
              </a:rPr>
              <a:t>Timeliness of Initial Payment and Installment of Compensation</a:t>
            </a:r>
            <a:endParaRPr lang="en-US" sz="3000" dirty="0">
              <a:solidFill>
                <a:schemeClr val="bg1"/>
              </a:solidFill>
            </a:endParaRPr>
          </a:p>
        </p:txBody>
      </p:sp>
    </p:spTree>
    <p:extLst>
      <p:ext uri="{BB962C8B-B14F-4D97-AF65-F5344CB8AC3E}">
        <p14:creationId xmlns:p14="http://schemas.microsoft.com/office/powerpoint/2010/main" val="803726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Timeliness of the Initial Payment and Installment of Compensation</a:t>
            </a:r>
            <a:endParaRPr lang="en-US" sz="2000" dirty="0">
              <a:solidFill>
                <a:srgbClr val="007681"/>
              </a:solidFill>
            </a:endParaRPr>
          </a:p>
        </p:txBody>
      </p:sp>
      <p:sp>
        <p:nvSpPr>
          <p:cNvPr id="3" name="Content Placeholder 2"/>
          <p:cNvSpPr>
            <a:spLocks noGrp="1"/>
          </p:cNvSpPr>
          <p:nvPr>
            <p:ph sz="half" idx="2"/>
          </p:nvPr>
        </p:nvSpPr>
        <p:spPr>
          <a:xfrm>
            <a:off x="762000" y="1570036"/>
            <a:ext cx="7924800" cy="3287713"/>
          </a:xfrm>
        </p:spPr>
        <p:txBody>
          <a:bodyPr lIns="27432"/>
          <a:lstStyle/>
          <a:p>
            <a:pPr marL="0" indent="0">
              <a:lnSpc>
                <a:spcPts val="1500"/>
              </a:lnSpc>
              <a:buNone/>
            </a:pPr>
            <a:r>
              <a:rPr lang="en-US" sz="1400" dirty="0" smtClean="0"/>
              <a:t>Timeliness of Initial Payment</a:t>
            </a:r>
          </a:p>
          <a:p>
            <a:pPr marL="0" indent="0">
              <a:lnSpc>
                <a:spcPts val="1500"/>
              </a:lnSpc>
              <a:spcBef>
                <a:spcPts val="400"/>
              </a:spcBef>
              <a:buNone/>
            </a:pPr>
            <a:r>
              <a:rPr lang="en-US" sz="1100" b="0" dirty="0" smtClean="0"/>
              <a:t>Enforcement </a:t>
            </a:r>
            <a:r>
              <a:rPr lang="en-US" sz="1100" b="0" dirty="0"/>
              <a:t>of the 18/10 Day Rule defined in WCL Section 25(1)(c): If the employer or insurance carrier does not controvert the injured worker’s right to compensation such employer or insurance carrier shall, either on or before the 18th day after disability, OR within 10 days after the employer first has knowledge of the alleged accident, whichever period is the greater, begin paying </a:t>
            </a:r>
            <a:r>
              <a:rPr lang="en-US" sz="1100" b="0" dirty="0" smtClean="0"/>
              <a:t>compensation…. </a:t>
            </a:r>
          </a:p>
          <a:p>
            <a:pPr marL="0" indent="0">
              <a:lnSpc>
                <a:spcPts val="1500"/>
              </a:lnSpc>
              <a:spcBef>
                <a:spcPts val="400"/>
              </a:spcBef>
              <a:buNone/>
            </a:pPr>
            <a:endParaRPr lang="en-US" sz="1100" b="0" dirty="0"/>
          </a:p>
          <a:p>
            <a:pPr marL="0" indent="0">
              <a:lnSpc>
                <a:spcPts val="1500"/>
              </a:lnSpc>
              <a:spcBef>
                <a:spcPts val="400"/>
              </a:spcBef>
              <a:buNone/>
            </a:pPr>
            <a:r>
              <a:rPr lang="en-US" sz="1400" dirty="0" smtClean="0"/>
              <a:t>Timeliness </a:t>
            </a:r>
            <a:r>
              <a:rPr lang="en-US" sz="1400" dirty="0"/>
              <a:t>of Installment of Compensation</a:t>
            </a:r>
            <a:r>
              <a:rPr lang="en-US" sz="1400" dirty="0" smtClean="0"/>
              <a:t>:</a:t>
            </a:r>
            <a:endParaRPr lang="en-US" sz="1400" dirty="0"/>
          </a:p>
          <a:p>
            <a:pPr marL="0" indent="0">
              <a:lnSpc>
                <a:spcPts val="1500"/>
              </a:lnSpc>
              <a:spcBef>
                <a:spcPts val="400"/>
              </a:spcBef>
              <a:buNone/>
            </a:pPr>
            <a:r>
              <a:rPr lang="en-US" sz="1100" b="0" dirty="0"/>
              <a:t>Enforcement of the 18/10 + 25 Day Rule defined in WCL Section 25(1)(e): If the employer or insurance carrier shall fail to pay any installments of compensation within twenty-five days after the same become due, there shall be paid by the employer or, if insured, its insurance carrier, an additional amount of twenty percent of the compensation then due which shall accrue for the benefit of the injured worker or his or her dependents and shall be paid to him or her or them with the compensation, unless such delay or default is excused by the board upon the application of the employer or insurance carrier upon the ground that owing to conditions over which the employer or insurance carrier had no control, such payment could not be </a:t>
            </a:r>
            <a:r>
              <a:rPr lang="en-US" sz="1100" b="0" dirty="0" smtClean="0"/>
              <a:t>made.</a:t>
            </a:r>
            <a:endParaRPr lang="en-US" sz="1100" dirty="0"/>
          </a:p>
        </p:txBody>
      </p:sp>
      <p:sp>
        <p:nvSpPr>
          <p:cNvPr id="4" name="Title 1"/>
          <p:cNvSpPr txBox="1">
            <a:spLocks/>
          </p:cNvSpPr>
          <p:nvPr/>
        </p:nvSpPr>
        <p:spPr>
          <a:xfrm>
            <a:off x="457200" y="285750"/>
            <a:ext cx="8229600" cy="7778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How We Are Measuring</a:t>
            </a:r>
            <a:endParaRPr lang="en-US" sz="4000" dirty="0">
              <a:solidFill>
                <a:srgbClr val="7A9FA1"/>
              </a:solidFill>
            </a:endParaRPr>
          </a:p>
        </p:txBody>
      </p:sp>
    </p:spTree>
    <p:extLst>
      <p:ext uri="{BB962C8B-B14F-4D97-AF65-F5344CB8AC3E}">
        <p14:creationId xmlns:p14="http://schemas.microsoft.com/office/powerpoint/2010/main" val="826307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Determination of Dates Used for Measurements</a:t>
            </a:r>
            <a:endParaRPr lang="en-US" sz="2000" dirty="0">
              <a:solidFill>
                <a:srgbClr val="007681"/>
              </a:solidFill>
            </a:endParaRPr>
          </a:p>
        </p:txBody>
      </p:sp>
      <p:sp>
        <p:nvSpPr>
          <p:cNvPr id="3" name="Content Placeholder 2"/>
          <p:cNvSpPr>
            <a:spLocks noGrp="1"/>
          </p:cNvSpPr>
          <p:nvPr>
            <p:ph sz="half" idx="2"/>
          </p:nvPr>
        </p:nvSpPr>
        <p:spPr>
          <a:xfrm>
            <a:off x="762000" y="1570036"/>
            <a:ext cx="7391400" cy="3135313"/>
          </a:xfrm>
        </p:spPr>
        <p:txBody>
          <a:bodyPr lIns="27432"/>
          <a:lstStyle/>
          <a:p>
            <a:pPr marL="0" indent="0">
              <a:lnSpc>
                <a:spcPts val="1800"/>
              </a:lnSpc>
              <a:buNone/>
            </a:pPr>
            <a:r>
              <a:rPr lang="en-US" sz="1500" dirty="0" smtClean="0"/>
              <a:t>Employer Knowledge Date</a:t>
            </a:r>
          </a:p>
          <a:p>
            <a:pPr marL="0" indent="0">
              <a:lnSpc>
                <a:spcPts val="1800"/>
              </a:lnSpc>
              <a:spcBef>
                <a:spcPts val="500"/>
              </a:spcBef>
              <a:buNone/>
            </a:pPr>
            <a:r>
              <a:rPr lang="en-US" sz="1300" b="0" dirty="0" smtClean="0"/>
              <a:t>To Determine Employer Knowledge Date — the Board will use the earliest date of Date Employer Had Knowledge of the Injury (DN0040), Date Employer Had Knowledge of Disability (DN0281), Assembly Notice Date, Indexing Notice Date.</a:t>
            </a:r>
          </a:p>
          <a:p>
            <a:pPr marL="0" indent="0">
              <a:lnSpc>
                <a:spcPts val="1800"/>
              </a:lnSpc>
              <a:spcBef>
                <a:spcPts val="1200"/>
              </a:spcBef>
              <a:buNone/>
            </a:pPr>
            <a:r>
              <a:rPr lang="en-US" sz="1500" dirty="0" smtClean="0"/>
              <a:t>Initial </a:t>
            </a:r>
            <a:r>
              <a:rPr lang="en-US" sz="1500" dirty="0"/>
              <a:t>vs Current Date Disability Began</a:t>
            </a:r>
          </a:p>
          <a:p>
            <a:pPr marL="0" indent="0">
              <a:lnSpc>
                <a:spcPts val="1800"/>
              </a:lnSpc>
              <a:spcBef>
                <a:spcPts val="500"/>
              </a:spcBef>
              <a:buNone/>
            </a:pPr>
            <a:r>
              <a:rPr lang="en-US" sz="1300" b="0" dirty="0" smtClean="0"/>
              <a:t>If </a:t>
            </a:r>
            <a:r>
              <a:rPr lang="en-US" sz="1300" b="0" dirty="0"/>
              <a:t>Initial Date Disability Began (DN0056) and Current Date Disability Began (DN0144) are present, and the Initial Return to Work Date (DN0068) is less than or equal to 7 days then Current Date of Disability (</a:t>
            </a:r>
            <a:r>
              <a:rPr lang="en-US" sz="1300" b="0" dirty="0" smtClean="0"/>
              <a:t>DN0144</a:t>
            </a:r>
            <a:r>
              <a:rPr lang="en-US" sz="1300" b="0" dirty="0" smtClean="0"/>
              <a:t>) </a:t>
            </a:r>
            <a:r>
              <a:rPr lang="en-US" sz="1300" b="0" dirty="0"/>
              <a:t>is used</a:t>
            </a:r>
            <a:r>
              <a:rPr lang="en-US" sz="1300" b="0" dirty="0" smtClean="0"/>
              <a:t>.</a:t>
            </a:r>
          </a:p>
          <a:p>
            <a:pPr marL="0" indent="0">
              <a:lnSpc>
                <a:spcPts val="1800"/>
              </a:lnSpc>
              <a:spcBef>
                <a:spcPts val="1200"/>
              </a:spcBef>
              <a:buNone/>
            </a:pPr>
            <a:r>
              <a:rPr lang="en-US" sz="1500" dirty="0" smtClean="0"/>
              <a:t>Claim </a:t>
            </a:r>
            <a:r>
              <a:rPr lang="en-US" sz="1500" dirty="0"/>
              <a:t>Administrator Knowledge Date</a:t>
            </a:r>
          </a:p>
          <a:p>
            <a:pPr marL="0" indent="0">
              <a:lnSpc>
                <a:spcPts val="1800"/>
              </a:lnSpc>
              <a:spcBef>
                <a:spcPts val="500"/>
              </a:spcBef>
              <a:buNone/>
            </a:pPr>
            <a:r>
              <a:rPr lang="en-US" sz="1300" b="0" dirty="0"/>
              <a:t>To determine Claim Administrator Knowledge Date the Board will use the earliest date of Date Claim Administrator Had Knowledge of the Injury (DN0041), Assembly Notice Date, Indexing Notice Date</a:t>
            </a:r>
            <a:r>
              <a:rPr lang="en-US" sz="1300" b="0" dirty="0" smtClean="0"/>
              <a:t>.</a:t>
            </a:r>
            <a:endParaRPr lang="en-US" sz="1300" dirty="0"/>
          </a:p>
        </p:txBody>
      </p:sp>
      <p:sp>
        <p:nvSpPr>
          <p:cNvPr id="4" name="Title 1"/>
          <p:cNvSpPr txBox="1">
            <a:spLocks/>
          </p:cNvSpPr>
          <p:nvPr/>
        </p:nvSpPr>
        <p:spPr>
          <a:xfrm>
            <a:off x="457200" y="289114"/>
            <a:ext cx="8229600" cy="774511"/>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How We Are Measuring</a:t>
            </a:r>
            <a:endParaRPr lang="en-US" sz="4000" dirty="0">
              <a:solidFill>
                <a:srgbClr val="7A9FA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56375" b="14818"/>
          <a:stretch/>
        </p:blipFill>
        <p:spPr>
          <a:xfrm>
            <a:off x="7696200" y="289115"/>
            <a:ext cx="1295400" cy="1380991"/>
          </a:xfrm>
          <a:prstGeom prst="rect">
            <a:avLst/>
          </a:prstGeom>
        </p:spPr>
      </p:pic>
    </p:spTree>
    <p:extLst>
      <p:ext uri="{BB962C8B-B14F-4D97-AF65-F5344CB8AC3E}">
        <p14:creationId xmlns:p14="http://schemas.microsoft.com/office/powerpoint/2010/main" val="1187310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57150"/>
            <a:ext cx="7924800" cy="533401"/>
          </a:xfrm>
        </p:spPr>
        <p:txBody>
          <a:bodyPr/>
          <a:lstStyle/>
          <a:p>
            <a:pPr>
              <a:spcBef>
                <a:spcPts val="0"/>
              </a:spcBef>
            </a:pPr>
            <a:r>
              <a:rPr lang="en-US" dirty="0" smtClean="0"/>
              <a:t>Scenario</a:t>
            </a:r>
          </a:p>
          <a:p>
            <a:pPr>
              <a:spcBef>
                <a:spcPts val="0"/>
              </a:spcBef>
            </a:pPr>
            <a:r>
              <a:rPr lang="en-US" sz="1200" dirty="0" smtClean="0"/>
              <a:t>Timeliness of Initial Payment</a:t>
            </a:r>
            <a:endParaRPr lang="en-US" sz="1200" dirty="0"/>
          </a:p>
        </p:txBody>
      </p:sp>
      <p:sp>
        <p:nvSpPr>
          <p:cNvPr id="3" name="Content Placeholder 2"/>
          <p:cNvSpPr>
            <a:spLocks noGrp="1"/>
          </p:cNvSpPr>
          <p:nvPr>
            <p:ph sz="half" idx="2"/>
          </p:nvPr>
        </p:nvSpPr>
        <p:spPr>
          <a:xfrm>
            <a:off x="762000" y="666751"/>
            <a:ext cx="7924800" cy="4190999"/>
          </a:xfrm>
        </p:spPr>
        <p:txBody>
          <a:bodyPr/>
          <a:lstStyle/>
          <a:p>
            <a:pPr marL="0" indent="0">
              <a:buNone/>
            </a:pPr>
            <a:r>
              <a:rPr lang="en-US" sz="1200" b="0" dirty="0"/>
              <a:t>Claimant is injured on 1/4/16, notifies his employer on 1/5/16 of the injury and disability. The employer advises the claim administrator (carrier/TPA) of the injury on 1/11/16. The Board assembles the case on 1/6/16 and indexed the file on 1/8/16. The claimant loses time from work due to his injury from 1/5/16 to 1/29/16 returning to work on 2/1/16.</a:t>
            </a:r>
          </a:p>
          <a:p>
            <a:pPr marL="0" indent="0">
              <a:buNone/>
            </a:pPr>
            <a:r>
              <a:rPr lang="en-US" sz="1200" b="0" dirty="0"/>
              <a:t>Carrier is required to pay and report per </a:t>
            </a:r>
            <a:r>
              <a:rPr lang="en-US" sz="1200" b="0" dirty="0" smtClean="0"/>
              <a:t>WCL </a:t>
            </a:r>
            <a:r>
              <a:rPr lang="en-US" sz="1200" b="0" dirty="0"/>
              <a:t>§</a:t>
            </a:r>
            <a:r>
              <a:rPr lang="en-US" sz="1200" b="0" dirty="0" smtClean="0"/>
              <a:t>25(1</a:t>
            </a:r>
            <a:r>
              <a:rPr lang="en-US" sz="1200" b="0" dirty="0"/>
              <a:t>)(c) 18 days from disability and 10 days from employer knowledge</a:t>
            </a:r>
            <a:r>
              <a:rPr lang="en-US" sz="1200" b="0" dirty="0" smtClean="0"/>
              <a:t>. The Board is not allowed to issue a penalty for not making a timely first payment per §25(2)(a) which states:</a:t>
            </a:r>
            <a:endParaRPr lang="en-US" sz="1200" b="0" dirty="0"/>
          </a:p>
          <a:p>
            <a:pPr marL="0" indent="0">
              <a:buNone/>
            </a:pPr>
            <a:r>
              <a:rPr lang="en-US" sz="1200" i="1" dirty="0" smtClean="0"/>
              <a:t>	When </a:t>
            </a:r>
            <a:r>
              <a:rPr lang="en-US" sz="1200" i="1" dirty="0"/>
              <a:t>a carrier fails to file a notice of controversy or begin payment within the prescribed period </a:t>
            </a:r>
            <a:r>
              <a:rPr lang="en-US" sz="1200" i="1" dirty="0" smtClean="0"/>
              <a:t>	or within </a:t>
            </a:r>
            <a:r>
              <a:rPr lang="en-US" sz="1200" i="1" dirty="0"/>
              <a:t>10 days of claims administrator knowledge (whichever period is greater</a:t>
            </a:r>
            <a:r>
              <a:rPr lang="en-US" sz="1200" i="1" dirty="0" smtClean="0"/>
              <a:t>)</a:t>
            </a:r>
            <a:endParaRPr lang="en-US" sz="1200" i="1" dirty="0"/>
          </a:p>
          <a:p>
            <a:pPr marL="0" indent="0">
              <a:buNone/>
            </a:pPr>
            <a:r>
              <a:rPr lang="en-US" sz="1200" b="0" dirty="0"/>
              <a:t>Date of Disability is 1/5/16 + 18 days = </a:t>
            </a:r>
            <a:r>
              <a:rPr lang="en-US" sz="1200" u="sng" dirty="0"/>
              <a:t>1/23/16</a:t>
            </a:r>
          </a:p>
          <a:p>
            <a:pPr marL="0" indent="0">
              <a:buNone/>
            </a:pPr>
            <a:r>
              <a:rPr lang="en-US" sz="1200" b="0" dirty="0"/>
              <a:t>To determine employer knowledge we take the </a:t>
            </a:r>
            <a:r>
              <a:rPr lang="en-US" sz="1200" i="1" u="sng" dirty="0"/>
              <a:t>earliest</a:t>
            </a:r>
            <a:r>
              <a:rPr lang="en-US" sz="1200" dirty="0"/>
              <a:t> </a:t>
            </a:r>
            <a:r>
              <a:rPr lang="en-US" sz="1200" b="0" dirty="0"/>
              <a:t>of</a:t>
            </a:r>
          </a:p>
          <a:p>
            <a:pPr marL="0" indent="0">
              <a:spcBef>
                <a:spcPts val="0"/>
              </a:spcBef>
              <a:buNone/>
            </a:pPr>
            <a:r>
              <a:rPr lang="en-US" sz="1200" b="0" dirty="0"/>
              <a:t>	Date employer had knowledge of injury - 1/5/16</a:t>
            </a:r>
          </a:p>
          <a:p>
            <a:pPr marL="0" indent="0">
              <a:spcBef>
                <a:spcPts val="0"/>
              </a:spcBef>
              <a:buNone/>
            </a:pPr>
            <a:r>
              <a:rPr lang="en-US" sz="1200" b="0" dirty="0"/>
              <a:t>	Date employer had knowledge of Disability – 1/5/16</a:t>
            </a:r>
          </a:p>
          <a:p>
            <a:pPr marL="0" indent="0">
              <a:spcBef>
                <a:spcPts val="0"/>
              </a:spcBef>
              <a:buNone/>
            </a:pPr>
            <a:r>
              <a:rPr lang="en-US" sz="1200" b="0" dirty="0"/>
              <a:t>	Indexing date – 1/8/16</a:t>
            </a:r>
          </a:p>
          <a:p>
            <a:pPr marL="0" indent="0">
              <a:spcBef>
                <a:spcPts val="0"/>
              </a:spcBef>
              <a:buNone/>
            </a:pPr>
            <a:r>
              <a:rPr lang="en-US" sz="1200" b="0" dirty="0"/>
              <a:t>	Assembly date – 1/6/16</a:t>
            </a:r>
          </a:p>
          <a:p>
            <a:pPr marL="0" indent="0">
              <a:buNone/>
            </a:pPr>
            <a:r>
              <a:rPr lang="en-US" sz="1200" b="0" dirty="0"/>
              <a:t>Earliest of the four is 1/5/16 which is the date the employer had </a:t>
            </a:r>
            <a:r>
              <a:rPr lang="en-US" sz="1200" b="0" dirty="0" smtClean="0"/>
              <a:t>knowledge - 1/5/16 </a:t>
            </a:r>
            <a:r>
              <a:rPr lang="en-US" sz="1200" b="0" dirty="0"/>
              <a:t>+ 10 days = </a:t>
            </a:r>
            <a:r>
              <a:rPr lang="en-US" sz="1200" u="sng" dirty="0"/>
              <a:t>1/15/16</a:t>
            </a:r>
          </a:p>
          <a:p>
            <a:pPr marL="0" indent="0">
              <a:buNone/>
            </a:pPr>
            <a:r>
              <a:rPr lang="en-US" sz="1200" b="0" dirty="0" smtClean="0"/>
              <a:t>Date claim administrator had knowledge 1/6/16 + 10 days </a:t>
            </a:r>
            <a:r>
              <a:rPr lang="en-US" sz="1200" b="0" smtClean="0"/>
              <a:t>= </a:t>
            </a:r>
            <a:r>
              <a:rPr lang="en-US" sz="1200" u="sng" smtClean="0"/>
              <a:t>1/16/16</a:t>
            </a:r>
            <a:endParaRPr lang="en-US" sz="1200" u="sng" dirty="0" smtClean="0"/>
          </a:p>
          <a:p>
            <a:pPr marL="0" indent="0">
              <a:buNone/>
            </a:pPr>
            <a:r>
              <a:rPr lang="en-US" sz="1200" b="0" dirty="0" smtClean="0"/>
              <a:t>The first payment is not penalized if paid by </a:t>
            </a:r>
            <a:r>
              <a:rPr lang="en-US" sz="1200" dirty="0" smtClean="0"/>
              <a:t>1/23/16</a:t>
            </a:r>
            <a:r>
              <a:rPr lang="en-US" sz="1200" b="0" dirty="0" smtClean="0"/>
              <a:t> the </a:t>
            </a:r>
            <a:r>
              <a:rPr lang="en-US" sz="1200" b="0" dirty="0"/>
              <a:t>g</a:t>
            </a:r>
            <a:r>
              <a:rPr lang="en-US" sz="1200" b="0" dirty="0" smtClean="0"/>
              <a:t>reater of the three, which is a Saturday, so the payment is not penalized if paid by </a:t>
            </a:r>
            <a:r>
              <a:rPr lang="en-US" sz="1200" dirty="0" smtClean="0"/>
              <a:t>Monday 1/25/16.</a:t>
            </a:r>
            <a:endParaRPr lang="en-US" sz="1200" dirty="0"/>
          </a:p>
        </p:txBody>
      </p:sp>
    </p:spTree>
    <p:extLst>
      <p:ext uri="{BB962C8B-B14F-4D97-AF65-F5344CB8AC3E}">
        <p14:creationId xmlns:p14="http://schemas.microsoft.com/office/powerpoint/2010/main" val="126171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209550"/>
            <a:ext cx="7924800" cy="533399"/>
          </a:xfrm>
        </p:spPr>
        <p:txBody>
          <a:bodyPr/>
          <a:lstStyle/>
          <a:p>
            <a:pPr>
              <a:spcBef>
                <a:spcPts val="0"/>
              </a:spcBef>
            </a:pPr>
            <a:r>
              <a:rPr lang="en-US" dirty="0" smtClean="0"/>
              <a:t>Scenario</a:t>
            </a:r>
          </a:p>
          <a:p>
            <a:pPr>
              <a:spcBef>
                <a:spcPts val="0"/>
              </a:spcBef>
            </a:pPr>
            <a:r>
              <a:rPr lang="en-US" sz="1200" dirty="0" smtClean="0"/>
              <a:t>Timeliness of Installment Payment</a:t>
            </a:r>
          </a:p>
          <a:p>
            <a:endParaRPr lang="en-US" dirty="0"/>
          </a:p>
        </p:txBody>
      </p:sp>
      <p:sp>
        <p:nvSpPr>
          <p:cNvPr id="3" name="Content Placeholder 2"/>
          <p:cNvSpPr>
            <a:spLocks noGrp="1"/>
          </p:cNvSpPr>
          <p:nvPr>
            <p:ph sz="half" idx="2"/>
          </p:nvPr>
        </p:nvSpPr>
        <p:spPr>
          <a:xfrm>
            <a:off x="609600" y="1047750"/>
            <a:ext cx="8077200" cy="3810000"/>
          </a:xfrm>
        </p:spPr>
        <p:txBody>
          <a:bodyPr/>
          <a:lstStyle/>
          <a:p>
            <a:pPr marL="0" indent="0">
              <a:buNone/>
            </a:pPr>
            <a:r>
              <a:rPr lang="en-US" sz="1200" b="0" dirty="0" smtClean="0"/>
              <a:t>Claimant is injured on 1/4/16, notifies his employer on 1/5/16 of the injury and disability. The employer advises the claim administrator (carrier/TPA) of the injury on 1/11/16. The Board assembles the case on 1/6/16 and indexed the file on 1/8/16. The claimant loses time from work due to his injury from 1/5/16 to 1/29/16 returning to work on 2/1/16.</a:t>
            </a:r>
          </a:p>
          <a:p>
            <a:pPr marL="0" indent="0">
              <a:buNone/>
            </a:pPr>
            <a:r>
              <a:rPr lang="en-US" sz="1200" i="1" dirty="0" smtClean="0"/>
              <a:t>	WCL </a:t>
            </a:r>
            <a:r>
              <a:rPr lang="en-US" sz="1200" i="1" dirty="0"/>
              <a:t>Section 25(1)(e): </a:t>
            </a:r>
            <a:r>
              <a:rPr lang="en-US" sz="1200" i="1" dirty="0" smtClean="0"/>
              <a:t>If </a:t>
            </a:r>
            <a:r>
              <a:rPr lang="en-US" sz="1200" i="1" dirty="0"/>
              <a:t>the employer or insurance carrier shall fail to pay any installments of </a:t>
            </a:r>
            <a:r>
              <a:rPr lang="en-US" sz="1200" i="1" dirty="0" smtClean="0"/>
              <a:t>	compensation </a:t>
            </a:r>
            <a:r>
              <a:rPr lang="en-US" sz="1200" i="1" dirty="0"/>
              <a:t>within twenty-five days after the same become </a:t>
            </a:r>
            <a:r>
              <a:rPr lang="en-US" sz="1200" i="1" dirty="0" smtClean="0"/>
              <a:t>due (18/10 per §25(1)(c)) </a:t>
            </a:r>
          </a:p>
          <a:p>
            <a:pPr marL="0" indent="0">
              <a:buNone/>
            </a:pPr>
            <a:r>
              <a:rPr lang="en-US" sz="1200" b="0" dirty="0" smtClean="0"/>
              <a:t>Date of Disability is 1/5/16 + 18 days = </a:t>
            </a:r>
            <a:r>
              <a:rPr lang="en-US" sz="1200" u="sng" dirty="0" smtClean="0"/>
              <a:t>1/23/16</a:t>
            </a:r>
          </a:p>
          <a:p>
            <a:pPr marL="0" indent="0">
              <a:buNone/>
            </a:pPr>
            <a:r>
              <a:rPr lang="en-US" sz="1200" b="0" dirty="0" smtClean="0"/>
              <a:t>To determine employer knowledge we take the </a:t>
            </a:r>
            <a:r>
              <a:rPr lang="en-US" sz="1200" i="1" u="sng" dirty="0" smtClean="0"/>
              <a:t>earliest</a:t>
            </a:r>
            <a:r>
              <a:rPr lang="en-US" sz="1200" b="0" dirty="0" smtClean="0"/>
              <a:t> of</a:t>
            </a:r>
          </a:p>
          <a:p>
            <a:pPr marL="0" indent="0">
              <a:spcBef>
                <a:spcPts val="0"/>
              </a:spcBef>
              <a:buNone/>
            </a:pPr>
            <a:r>
              <a:rPr lang="en-US" sz="1200" b="0" dirty="0"/>
              <a:t>	</a:t>
            </a:r>
            <a:r>
              <a:rPr lang="en-US" sz="1200" b="0" dirty="0" smtClean="0"/>
              <a:t>Date employer had knowledge of injury - 1/5/16</a:t>
            </a:r>
          </a:p>
          <a:p>
            <a:pPr marL="0" indent="0">
              <a:spcBef>
                <a:spcPts val="0"/>
              </a:spcBef>
              <a:buNone/>
            </a:pPr>
            <a:r>
              <a:rPr lang="en-US" sz="1200" b="0" dirty="0" smtClean="0"/>
              <a:t>	Date employer had knowledge of Disability – 1/5/16</a:t>
            </a:r>
          </a:p>
          <a:p>
            <a:pPr marL="0" indent="0">
              <a:spcBef>
                <a:spcPts val="0"/>
              </a:spcBef>
              <a:buNone/>
            </a:pPr>
            <a:r>
              <a:rPr lang="en-US" sz="1200" b="0" dirty="0" smtClean="0"/>
              <a:t>	Indexing date – 1/8/16</a:t>
            </a:r>
          </a:p>
          <a:p>
            <a:pPr marL="0" indent="0">
              <a:spcBef>
                <a:spcPts val="0"/>
              </a:spcBef>
              <a:buNone/>
            </a:pPr>
            <a:r>
              <a:rPr lang="en-US" sz="1200" b="0" dirty="0" smtClean="0"/>
              <a:t>	Assembly date – 1/6/16</a:t>
            </a:r>
          </a:p>
          <a:p>
            <a:pPr marL="0" indent="0">
              <a:buNone/>
            </a:pPr>
            <a:r>
              <a:rPr lang="en-US" sz="1200" b="0" dirty="0" smtClean="0"/>
              <a:t>Earliest of the four is 1/5/16 which is the date the employer had knowledge 1/5/16 + 10 days = </a:t>
            </a:r>
            <a:r>
              <a:rPr lang="en-US" sz="1200" u="sng" dirty="0" smtClean="0"/>
              <a:t>1/15/16</a:t>
            </a:r>
          </a:p>
          <a:p>
            <a:pPr marL="0" indent="0">
              <a:buNone/>
            </a:pPr>
            <a:r>
              <a:rPr lang="en-US" sz="1200" b="0" dirty="0" smtClean="0"/>
              <a:t>The greater of the two is 1/23/16 + 25 days = 2/17/16</a:t>
            </a:r>
          </a:p>
          <a:p>
            <a:pPr marL="0" indent="0">
              <a:buNone/>
            </a:pPr>
            <a:r>
              <a:rPr lang="en-US" sz="1200" b="0" dirty="0"/>
              <a:t>The </a:t>
            </a:r>
            <a:r>
              <a:rPr lang="en-US" sz="1200" b="0" dirty="0" smtClean="0"/>
              <a:t>installment payment is </a:t>
            </a:r>
            <a:r>
              <a:rPr lang="en-US" sz="1200" b="0" dirty="0"/>
              <a:t>not penalized if paid by </a:t>
            </a:r>
            <a:r>
              <a:rPr lang="en-US" sz="1200" u="sng" dirty="0" smtClean="0"/>
              <a:t>2/17/16.</a:t>
            </a:r>
            <a:endParaRPr lang="en-US" sz="1200" dirty="0"/>
          </a:p>
        </p:txBody>
      </p:sp>
    </p:spTree>
    <p:extLst>
      <p:ext uri="{BB962C8B-B14F-4D97-AF65-F5344CB8AC3E}">
        <p14:creationId xmlns:p14="http://schemas.microsoft.com/office/powerpoint/2010/main" val="1160174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28950"/>
            <a:ext cx="9144000" cy="1828800"/>
          </a:xfrm>
          <a:prstGeom prst="rect">
            <a:avLst/>
          </a:prstGeom>
          <a:solidFill>
            <a:srgbClr val="B3C8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190750"/>
            <a:ext cx="8686800" cy="838200"/>
          </a:xfrm>
        </p:spPr>
        <p:txBody>
          <a:bodyPr/>
          <a:lstStyle/>
          <a:p>
            <a:r>
              <a:rPr lang="en-US" sz="4800" dirty="0" smtClean="0">
                <a:solidFill>
                  <a:srgbClr val="007681"/>
                </a:solidFill>
              </a:rPr>
              <a:t>MONITORING COMPLIANCE</a:t>
            </a:r>
            <a:endParaRPr lang="en-US" sz="5400" dirty="0">
              <a:solidFill>
                <a:srgbClr val="007681"/>
              </a:solidFill>
            </a:endParaRPr>
          </a:p>
        </p:txBody>
      </p:sp>
      <p:sp>
        <p:nvSpPr>
          <p:cNvPr id="5" name="Title 1"/>
          <p:cNvSpPr txBox="1">
            <a:spLocks/>
          </p:cNvSpPr>
          <p:nvPr/>
        </p:nvSpPr>
        <p:spPr>
          <a:xfrm>
            <a:off x="457200" y="3181350"/>
            <a:ext cx="7131934" cy="13716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3200" dirty="0">
                <a:solidFill>
                  <a:schemeClr val="bg1"/>
                </a:solidFill>
              </a:rPr>
              <a:t>Timeliness of Initial Payment and Installment of Compensation</a:t>
            </a:r>
          </a:p>
        </p:txBody>
      </p:sp>
    </p:spTree>
    <p:extLst>
      <p:ext uri="{BB962C8B-B14F-4D97-AF65-F5344CB8AC3E}">
        <p14:creationId xmlns:p14="http://schemas.microsoft.com/office/powerpoint/2010/main" val="14602311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Penalty for Late Initial Payment of Compensation</a:t>
            </a:r>
            <a:endParaRPr lang="en-US" sz="2000" dirty="0">
              <a:solidFill>
                <a:srgbClr val="007681"/>
              </a:solidFill>
            </a:endParaRPr>
          </a:p>
        </p:txBody>
      </p:sp>
      <p:sp>
        <p:nvSpPr>
          <p:cNvPr id="3" name="Content Placeholder 2"/>
          <p:cNvSpPr>
            <a:spLocks noGrp="1"/>
          </p:cNvSpPr>
          <p:nvPr>
            <p:ph sz="half" idx="2"/>
          </p:nvPr>
        </p:nvSpPr>
        <p:spPr>
          <a:xfrm>
            <a:off x="762000" y="1570037"/>
            <a:ext cx="8001000" cy="3211513"/>
          </a:xfrm>
        </p:spPr>
        <p:txBody>
          <a:bodyPr lIns="27432" tIns="27432"/>
          <a:lstStyle/>
          <a:p>
            <a:pPr marL="0" indent="0">
              <a:lnSpc>
                <a:spcPts val="1800"/>
              </a:lnSpc>
              <a:spcBef>
                <a:spcPts val="600"/>
              </a:spcBef>
              <a:buNone/>
            </a:pPr>
            <a:r>
              <a:rPr lang="en-US" sz="1600" dirty="0"/>
              <a:t>WCL §25(1) When </a:t>
            </a:r>
            <a:r>
              <a:rPr lang="en-US" sz="1600" dirty="0" smtClean="0"/>
              <a:t>No Controversy</a:t>
            </a:r>
            <a:r>
              <a:rPr lang="en-US" sz="1600" b="0" dirty="0" smtClean="0"/>
              <a:t>:</a:t>
            </a:r>
          </a:p>
          <a:p>
            <a:pPr marL="0" indent="0">
              <a:lnSpc>
                <a:spcPts val="1800"/>
              </a:lnSpc>
              <a:spcBef>
                <a:spcPts val="600"/>
              </a:spcBef>
              <a:buNone/>
            </a:pPr>
            <a:r>
              <a:rPr lang="en-US" sz="1400" b="0" dirty="0" smtClean="0"/>
              <a:t>Except </a:t>
            </a:r>
            <a:r>
              <a:rPr lang="en-US" sz="1400" b="0" dirty="0"/>
              <a:t>in those cases when compensation is controverted, payment without </a:t>
            </a:r>
            <a:r>
              <a:rPr lang="en-US" sz="1400" b="0" dirty="0" smtClean="0"/>
              <a:t>an </a:t>
            </a:r>
            <a:r>
              <a:rPr lang="en-US" sz="1400" b="0" dirty="0"/>
              <a:t>award of the Board must be made</a:t>
            </a:r>
            <a:r>
              <a:rPr lang="en-US" sz="1400" b="0" dirty="0" smtClean="0"/>
              <a:t>.</a:t>
            </a:r>
            <a:endParaRPr lang="en-US" sz="1400" b="0" dirty="0"/>
          </a:p>
          <a:p>
            <a:pPr marL="514350" lvl="1" indent="-285750">
              <a:lnSpc>
                <a:spcPts val="1800"/>
              </a:lnSpc>
              <a:spcBef>
                <a:spcPts val="600"/>
              </a:spcBef>
              <a:buFont typeface="AppleSDGothicNeo-Regular" charset="-127"/>
              <a:buChar char="◼"/>
            </a:pPr>
            <a:r>
              <a:rPr lang="en-US" sz="1400" b="0" dirty="0" smtClean="0"/>
              <a:t>(</a:t>
            </a:r>
            <a:r>
              <a:rPr lang="en-US" sz="1400" b="0" dirty="0"/>
              <a:t>2)(a) When a carrier fails to file a notice of controversy or begin payment within the </a:t>
            </a:r>
            <a:r>
              <a:rPr lang="en-US" sz="1400" b="0" dirty="0" smtClean="0"/>
              <a:t>prescribed period or</a:t>
            </a:r>
            <a:r>
              <a:rPr lang="en-US" sz="1400" dirty="0"/>
              <a:t> w</a:t>
            </a:r>
            <a:r>
              <a:rPr lang="en-US" sz="1400" b="0" dirty="0" smtClean="0"/>
              <a:t>ithin </a:t>
            </a:r>
            <a:r>
              <a:rPr lang="en-US" sz="1400" b="0" dirty="0"/>
              <a:t>10 days of claims administrator knowledge (whichever period </a:t>
            </a:r>
            <a:r>
              <a:rPr lang="en-US" sz="1400" b="0" dirty="0" smtClean="0"/>
              <a:t>is </a:t>
            </a:r>
            <a:r>
              <a:rPr lang="en-US" sz="1400" b="0" dirty="0"/>
              <a:t>greater), the Board may impose a $300 penalty payable to the claimant, in addition to </a:t>
            </a:r>
            <a:r>
              <a:rPr lang="en-US" sz="1400" b="0" dirty="0" smtClean="0"/>
              <a:t>any </a:t>
            </a:r>
            <a:r>
              <a:rPr lang="en-US" sz="1400" b="0" dirty="0"/>
              <a:t>other penalty</a:t>
            </a:r>
            <a:r>
              <a:rPr lang="en-US" sz="1400" b="0" dirty="0" smtClean="0"/>
              <a:t>. </a:t>
            </a:r>
            <a:endParaRPr lang="en-US" sz="1400" dirty="0" smtClean="0"/>
          </a:p>
          <a:p>
            <a:pPr marL="0" indent="0">
              <a:lnSpc>
                <a:spcPts val="1800"/>
              </a:lnSpc>
              <a:spcBef>
                <a:spcPts val="1200"/>
              </a:spcBef>
              <a:buNone/>
            </a:pPr>
            <a:r>
              <a:rPr lang="en-US" sz="1600" dirty="0" smtClean="0"/>
              <a:t>Payment is not timely:</a:t>
            </a:r>
          </a:p>
          <a:p>
            <a:pPr marL="514350" lvl="1" indent="-285750">
              <a:lnSpc>
                <a:spcPts val="1800"/>
              </a:lnSpc>
              <a:spcBef>
                <a:spcPts val="600"/>
              </a:spcBef>
              <a:buFont typeface="AppleSDGothicNeo-Regular" charset="-127"/>
              <a:buChar char="◼"/>
            </a:pPr>
            <a:r>
              <a:rPr lang="en-US" sz="1400" b="0" dirty="0" smtClean="0"/>
              <a:t>If </a:t>
            </a:r>
            <a:r>
              <a:rPr lang="en-US" sz="1400" b="0" dirty="0"/>
              <a:t>Benefit Payment Issue Date (DN0192) is more </a:t>
            </a:r>
            <a:r>
              <a:rPr lang="en-US" sz="1400" b="0" dirty="0" smtClean="0"/>
              <a:t>than 18 </a:t>
            </a:r>
            <a:r>
              <a:rPr lang="en-US" sz="1400" b="0" dirty="0"/>
              <a:t>calendar days from Initial Date Disability </a:t>
            </a:r>
            <a:r>
              <a:rPr lang="en-US" sz="1400" b="0" dirty="0" smtClean="0"/>
              <a:t>Began (DN0056) or Current Date Disability Began (DN0144); and is more than 10 calendar days from Date Employer Had Knowledge, and is more than 10 calendar days from Date Claims Administrator Had Knowledge</a:t>
            </a:r>
            <a:r>
              <a:rPr lang="en-US" sz="1400" b="0" dirty="0"/>
              <a:t>, whichever </a:t>
            </a:r>
            <a:r>
              <a:rPr lang="en-US" sz="1400" b="0" dirty="0" smtClean="0"/>
              <a:t>is </a:t>
            </a:r>
            <a:r>
              <a:rPr lang="en-US" sz="1400" b="0" dirty="0"/>
              <a:t>greater. (18/10/10</a:t>
            </a:r>
            <a:r>
              <a:rPr lang="en-US" sz="1400" b="0" dirty="0" smtClean="0"/>
              <a:t>)</a:t>
            </a:r>
            <a:endParaRPr lang="en-US"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Monitoring Compliance</a:t>
            </a:r>
            <a:endParaRPr lang="en-US" sz="4000" dirty="0">
              <a:solidFill>
                <a:srgbClr val="7A9FA1"/>
              </a:solidFill>
            </a:endParaRPr>
          </a:p>
        </p:txBody>
      </p:sp>
    </p:spTree>
    <p:extLst>
      <p:ext uri="{BB962C8B-B14F-4D97-AF65-F5344CB8AC3E}">
        <p14:creationId xmlns:p14="http://schemas.microsoft.com/office/powerpoint/2010/main" val="2697720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1158" y="361949"/>
            <a:ext cx="8229600" cy="838199"/>
          </a:xfrm>
        </p:spPr>
        <p:txBody>
          <a:bodyPr/>
          <a:lstStyle/>
          <a:p>
            <a:r>
              <a:rPr lang="en-US" sz="4000" dirty="0" smtClean="0">
                <a:solidFill>
                  <a:srgbClr val="7A9FA1"/>
                </a:solidFill>
              </a:rPr>
              <a:t>Agenda</a:t>
            </a:r>
            <a:endParaRPr lang="en-US" sz="4000" dirty="0">
              <a:solidFill>
                <a:srgbClr val="7A9FA1"/>
              </a:solidFill>
            </a:endParaRPr>
          </a:p>
        </p:txBody>
      </p:sp>
      <p:sp>
        <p:nvSpPr>
          <p:cNvPr id="4" name="Content Placeholder 3"/>
          <p:cNvSpPr>
            <a:spLocks noGrp="1"/>
          </p:cNvSpPr>
          <p:nvPr>
            <p:ph sz="half" idx="2"/>
          </p:nvPr>
        </p:nvSpPr>
        <p:spPr>
          <a:xfrm>
            <a:off x="441158" y="1200148"/>
            <a:ext cx="4275221" cy="3809999"/>
          </a:xfrm>
        </p:spPr>
        <p:txBody>
          <a:bodyPr/>
          <a:lstStyle/>
          <a:p>
            <a:r>
              <a:rPr lang="en-US" sz="1600" dirty="0" smtClean="0"/>
              <a:t>Introductions/Welcome</a:t>
            </a:r>
            <a:br>
              <a:rPr lang="en-US" sz="1600" dirty="0" smtClean="0"/>
            </a:br>
            <a:endParaRPr lang="en-US" sz="1600" dirty="0" smtClean="0"/>
          </a:p>
          <a:p>
            <a:pPr marL="0" indent="0">
              <a:spcBef>
                <a:spcPts val="600"/>
              </a:spcBef>
              <a:buNone/>
            </a:pPr>
            <a:r>
              <a:rPr lang="en-US" sz="1600" dirty="0" smtClean="0">
                <a:solidFill>
                  <a:srgbClr val="7A9FA1"/>
                </a:solidFill>
              </a:rPr>
              <a:t>2.   </a:t>
            </a:r>
            <a:r>
              <a:rPr lang="en-US" sz="1600" dirty="0" smtClean="0"/>
              <a:t>How </a:t>
            </a:r>
            <a:r>
              <a:rPr lang="en-US" sz="1600" dirty="0"/>
              <a:t>We Are Measuring</a:t>
            </a:r>
          </a:p>
          <a:p>
            <a:pPr lvl="1">
              <a:spcBef>
                <a:spcPts val="400"/>
              </a:spcBef>
              <a:buFont typeface="Arial" panose="020B0604020202020204" pitchFamily="34" charset="0"/>
              <a:buChar char="•"/>
            </a:pPr>
            <a:r>
              <a:rPr lang="en-US" sz="1400" dirty="0"/>
              <a:t>Timeliness of SROI showing Initial </a:t>
            </a:r>
            <a:r>
              <a:rPr lang="en-US" sz="1400" dirty="0" smtClean="0"/>
              <a:t>Payment</a:t>
            </a:r>
          </a:p>
          <a:p>
            <a:pPr marL="0" indent="0">
              <a:spcBef>
                <a:spcPts val="600"/>
              </a:spcBef>
              <a:buNone/>
            </a:pPr>
            <a:r>
              <a:rPr lang="en-US" sz="1600" dirty="0" smtClean="0">
                <a:solidFill>
                  <a:srgbClr val="7A9FA1"/>
                </a:solidFill>
              </a:rPr>
              <a:t>3.   </a:t>
            </a:r>
            <a:r>
              <a:rPr lang="en-US" sz="1600" dirty="0" smtClean="0"/>
              <a:t>Monitoring Compliance</a:t>
            </a:r>
            <a:endParaRPr lang="en-US" sz="1600" dirty="0"/>
          </a:p>
          <a:p>
            <a:pPr lvl="1">
              <a:spcBef>
                <a:spcPts val="400"/>
              </a:spcBef>
              <a:buFont typeface="Arial" panose="020B0604020202020204" pitchFamily="34" charset="0"/>
              <a:buChar char="•"/>
            </a:pPr>
            <a:r>
              <a:rPr lang="en-US" sz="1400" dirty="0"/>
              <a:t>Timeliness of SROI showing Initial Payment</a:t>
            </a:r>
          </a:p>
          <a:p>
            <a:pPr marL="0" indent="0">
              <a:spcBef>
                <a:spcPts val="600"/>
              </a:spcBef>
              <a:buNone/>
            </a:pPr>
            <a:r>
              <a:rPr lang="en-US" sz="1600" dirty="0" smtClean="0">
                <a:solidFill>
                  <a:srgbClr val="7A9FA1"/>
                </a:solidFill>
              </a:rPr>
              <a:t>4.   </a:t>
            </a:r>
            <a:r>
              <a:rPr lang="en-US" sz="1600" dirty="0" smtClean="0"/>
              <a:t>How We Are Measuring</a:t>
            </a:r>
            <a:endParaRPr lang="en-US" sz="1600" dirty="0"/>
          </a:p>
          <a:p>
            <a:pPr lvl="1">
              <a:spcBef>
                <a:spcPts val="400"/>
              </a:spcBef>
              <a:buFont typeface="Arial" panose="020B0604020202020204" pitchFamily="34" charset="0"/>
              <a:buChar char="•"/>
            </a:pPr>
            <a:r>
              <a:rPr lang="en-US" sz="1400" dirty="0"/>
              <a:t>Timeliness of Initial payment of Compensation and Installment </a:t>
            </a:r>
            <a:r>
              <a:rPr lang="en-US" sz="1400" dirty="0" smtClean="0"/>
              <a:t>Payment</a:t>
            </a:r>
          </a:p>
          <a:p>
            <a:pPr marL="0" indent="0">
              <a:spcBef>
                <a:spcPts val="600"/>
              </a:spcBef>
              <a:buNone/>
            </a:pPr>
            <a:r>
              <a:rPr lang="en-US" sz="1600" dirty="0" smtClean="0">
                <a:solidFill>
                  <a:srgbClr val="7A9FA1"/>
                </a:solidFill>
              </a:rPr>
              <a:t>5.    </a:t>
            </a:r>
            <a:r>
              <a:rPr lang="en-US" sz="1600" dirty="0" smtClean="0"/>
              <a:t>Monitoring Compliance</a:t>
            </a:r>
          </a:p>
          <a:p>
            <a:pPr lvl="1">
              <a:spcBef>
                <a:spcPts val="400"/>
              </a:spcBef>
              <a:buFont typeface="Arial" panose="020B0604020202020204" pitchFamily="34" charset="0"/>
              <a:buChar char="•"/>
            </a:pPr>
            <a:r>
              <a:rPr lang="en-US" sz="1400" dirty="0" smtClean="0"/>
              <a:t>Timeliness of Initial payment of Compensation and Installment Payment</a:t>
            </a:r>
          </a:p>
          <a:p>
            <a:pPr marL="0" indent="0">
              <a:spcBef>
                <a:spcPts val="600"/>
              </a:spcBef>
              <a:buNone/>
            </a:pPr>
            <a:endParaRPr lang="en-US" sz="1600" dirty="0" smtClean="0">
              <a:solidFill>
                <a:srgbClr val="7A9FA1"/>
              </a:solidFill>
            </a:endParaRPr>
          </a:p>
        </p:txBody>
      </p:sp>
      <p:sp>
        <p:nvSpPr>
          <p:cNvPr id="5" name="Content Placeholder 3"/>
          <p:cNvSpPr txBox="1">
            <a:spLocks/>
          </p:cNvSpPr>
          <p:nvPr/>
        </p:nvSpPr>
        <p:spPr>
          <a:xfrm>
            <a:off x="5715000" y="1200149"/>
            <a:ext cx="3276600" cy="3581401"/>
          </a:xfrm>
          <a:prstGeom prst="rect">
            <a:avLst/>
          </a:prstGeom>
        </p:spPr>
        <p:txBody>
          <a:bodyPr vert="horz" lIns="0" tIns="0" rIns="0" bIns="0"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buFont typeface="+mj-lt"/>
              <a:buAutoNum type="arabicPeriod" startAt="6"/>
            </a:pPr>
            <a:r>
              <a:rPr lang="en-US" sz="1600" dirty="0" smtClean="0"/>
              <a:t>Ways to Improve</a:t>
            </a:r>
            <a:br>
              <a:rPr lang="en-US" sz="1600" dirty="0" smtClean="0"/>
            </a:br>
            <a:endParaRPr lang="en-US" sz="1600" dirty="0" smtClean="0"/>
          </a:p>
          <a:p>
            <a:pPr>
              <a:buFont typeface="+mj-lt"/>
              <a:buAutoNum type="arabicPeriod" startAt="6"/>
            </a:pPr>
            <a:r>
              <a:rPr lang="en-US" sz="1600" dirty="0" smtClean="0"/>
              <a:t>No Medical</a:t>
            </a:r>
            <a:br>
              <a:rPr lang="en-US" sz="1600" dirty="0" smtClean="0"/>
            </a:br>
            <a:endParaRPr lang="en-US" sz="1600" dirty="0" smtClean="0"/>
          </a:p>
          <a:p>
            <a:pPr>
              <a:buFont typeface="+mj-lt"/>
              <a:buAutoNum type="arabicPeriod" startAt="6"/>
            </a:pPr>
            <a:r>
              <a:rPr lang="en-US" sz="1600" dirty="0" smtClean="0"/>
              <a:t>Request for Review Process</a:t>
            </a:r>
            <a:br>
              <a:rPr lang="en-US" sz="1600" dirty="0" smtClean="0"/>
            </a:br>
            <a:endParaRPr lang="en-US" sz="1600" dirty="0" smtClean="0"/>
          </a:p>
          <a:p>
            <a:pPr>
              <a:buFont typeface="+mj-lt"/>
              <a:buAutoNum type="arabicPeriod" startAt="6"/>
            </a:pPr>
            <a:r>
              <a:rPr lang="en-US" sz="1600" dirty="0" smtClean="0"/>
              <a:t>Invoice</a:t>
            </a:r>
            <a:br>
              <a:rPr lang="en-US" sz="1600" dirty="0" smtClean="0"/>
            </a:br>
            <a:endParaRPr lang="en-US" sz="1600" dirty="0" smtClean="0"/>
          </a:p>
          <a:p>
            <a:pPr>
              <a:buFont typeface="+mj-lt"/>
              <a:buAutoNum type="arabicPeriod" startAt="6"/>
            </a:pPr>
            <a:r>
              <a:rPr lang="en-US" sz="1600" dirty="0" smtClean="0"/>
              <a:t>Wrap-Up/Questions</a:t>
            </a:r>
            <a:endParaRPr lang="en-US" sz="1400" dirty="0" smtClean="0"/>
          </a:p>
        </p:txBody>
      </p:sp>
    </p:spTree>
    <p:extLst>
      <p:ext uri="{BB962C8B-B14F-4D97-AF65-F5344CB8AC3E}">
        <p14:creationId xmlns:p14="http://schemas.microsoft.com/office/powerpoint/2010/main" val="630648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Penalty for Late Installment Payment of Compensation</a:t>
            </a:r>
            <a:endParaRPr lang="en-US" sz="2000" dirty="0">
              <a:solidFill>
                <a:srgbClr val="007681"/>
              </a:solidFill>
            </a:endParaRPr>
          </a:p>
        </p:txBody>
      </p:sp>
      <p:sp>
        <p:nvSpPr>
          <p:cNvPr id="3" name="Content Placeholder 2"/>
          <p:cNvSpPr>
            <a:spLocks noGrp="1"/>
          </p:cNvSpPr>
          <p:nvPr>
            <p:ph sz="half" idx="2"/>
          </p:nvPr>
        </p:nvSpPr>
        <p:spPr>
          <a:xfrm>
            <a:off x="762000" y="1612062"/>
            <a:ext cx="7924800" cy="3169487"/>
          </a:xfrm>
        </p:spPr>
        <p:txBody>
          <a:bodyPr lIns="27432"/>
          <a:lstStyle/>
          <a:p>
            <a:pPr marL="0" indent="0">
              <a:lnSpc>
                <a:spcPts val="1800"/>
              </a:lnSpc>
              <a:spcBef>
                <a:spcPts val="600"/>
              </a:spcBef>
              <a:buNone/>
            </a:pPr>
            <a:r>
              <a:rPr lang="en-US" sz="1600" dirty="0"/>
              <a:t>WCL §25(1) When </a:t>
            </a:r>
            <a:r>
              <a:rPr lang="en-US" sz="1600" dirty="0" smtClean="0"/>
              <a:t>No Controversy</a:t>
            </a:r>
            <a:r>
              <a:rPr lang="en-US" sz="1600" b="0" dirty="0" smtClean="0"/>
              <a:t>:</a:t>
            </a:r>
          </a:p>
          <a:p>
            <a:pPr marL="0" indent="0">
              <a:lnSpc>
                <a:spcPts val="1800"/>
              </a:lnSpc>
              <a:spcBef>
                <a:spcPts val="600"/>
              </a:spcBef>
              <a:buNone/>
            </a:pPr>
            <a:r>
              <a:rPr lang="en-US" sz="1400" b="0" dirty="0" smtClean="0"/>
              <a:t>Except </a:t>
            </a:r>
            <a:r>
              <a:rPr lang="en-US" sz="1400" b="0" dirty="0"/>
              <a:t>in those cases when compensation is controverted, payment without an </a:t>
            </a:r>
            <a:r>
              <a:rPr lang="en-US" sz="1400" b="0" dirty="0" smtClean="0"/>
              <a:t/>
            </a:r>
            <a:br>
              <a:rPr lang="en-US" sz="1400" b="0" dirty="0" smtClean="0"/>
            </a:br>
            <a:r>
              <a:rPr lang="en-US" sz="1400" b="0" dirty="0" smtClean="0"/>
              <a:t>award of </a:t>
            </a:r>
            <a:r>
              <a:rPr lang="en-US" sz="1400" b="0" dirty="0"/>
              <a:t>the Board must be made</a:t>
            </a:r>
            <a:r>
              <a:rPr lang="en-US" sz="1400" b="0" dirty="0" smtClean="0"/>
              <a:t>.</a:t>
            </a:r>
            <a:endParaRPr lang="en-US" sz="1400" b="0" dirty="0"/>
          </a:p>
          <a:p>
            <a:pPr marL="514350" lvl="1" indent="-285750">
              <a:lnSpc>
                <a:spcPts val="1800"/>
              </a:lnSpc>
              <a:spcBef>
                <a:spcPts val="600"/>
              </a:spcBef>
              <a:buFont typeface="AppleSDGothicNeo-Regular" charset="-127"/>
              <a:buChar char="◼"/>
            </a:pPr>
            <a:r>
              <a:rPr lang="en-US" sz="1400" b="0" dirty="0" smtClean="0"/>
              <a:t>(</a:t>
            </a:r>
            <a:r>
              <a:rPr lang="en-US" sz="1400" b="0" dirty="0"/>
              <a:t>1)(e) When a carrier shall fail to pay any installment of compensation within 25 days after </a:t>
            </a:r>
            <a:r>
              <a:rPr lang="en-US" sz="1400" b="0" dirty="0" smtClean="0"/>
              <a:t> said installment </a:t>
            </a:r>
            <a:r>
              <a:rPr lang="en-US" sz="1400" b="0" dirty="0"/>
              <a:t>became due, a penalty of 20% of compensation then due plus $300 shall be imposed payable to claimant</a:t>
            </a:r>
            <a:r>
              <a:rPr lang="en-US" sz="1400" b="0" dirty="0" smtClean="0"/>
              <a:t>.</a:t>
            </a:r>
            <a:endParaRPr lang="en-US" sz="1400" dirty="0"/>
          </a:p>
          <a:p>
            <a:pPr marL="0" indent="0">
              <a:lnSpc>
                <a:spcPts val="1800"/>
              </a:lnSpc>
              <a:spcBef>
                <a:spcPts val="1200"/>
              </a:spcBef>
              <a:buNone/>
            </a:pPr>
            <a:r>
              <a:rPr lang="en-US" sz="1600" dirty="0"/>
              <a:t>Payment is not </a:t>
            </a:r>
            <a:r>
              <a:rPr lang="en-US" sz="1600" dirty="0" smtClean="0"/>
              <a:t>timely:</a:t>
            </a:r>
            <a:endParaRPr lang="en-US" sz="1600" dirty="0"/>
          </a:p>
          <a:p>
            <a:pPr marL="514350" lvl="1" indent="-285750">
              <a:lnSpc>
                <a:spcPts val="1800"/>
              </a:lnSpc>
              <a:spcBef>
                <a:spcPts val="600"/>
              </a:spcBef>
              <a:buFont typeface="AppleSDGothicNeo-Regular" charset="-127"/>
              <a:buChar char="◼"/>
            </a:pPr>
            <a:r>
              <a:rPr lang="en-US" sz="1400" b="0" dirty="0" smtClean="0"/>
              <a:t>If </a:t>
            </a:r>
            <a:r>
              <a:rPr lang="en-US" sz="1400" b="0" dirty="0"/>
              <a:t>Benefit Payment Issue Date (DN0192) is more than 18 calendar days from Initial Date Disability Began (DN0056) or Current Date Disability Began (DN0144); and is more than 10 calendar days from Date Employer Had Knowledge, whichever is greater plus an additional 25 calendar days. (18/10 +25</a:t>
            </a:r>
            <a:r>
              <a:rPr lang="en-US" sz="1400" b="0" dirty="0" smtClean="0"/>
              <a:t>)</a:t>
            </a:r>
            <a:endParaRPr lang="en-US" sz="14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Monitoring Compliance</a:t>
            </a:r>
            <a:endParaRPr lang="en-US" sz="4000" dirty="0">
              <a:solidFill>
                <a:srgbClr val="7A9FA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696200" y="434491"/>
            <a:ext cx="1022152" cy="1375259"/>
          </a:xfrm>
          <a:prstGeom prst="rect">
            <a:avLst/>
          </a:prstGeom>
        </p:spPr>
      </p:pic>
    </p:spTree>
    <p:extLst>
      <p:ext uri="{BB962C8B-B14F-4D97-AF65-F5344CB8AC3E}">
        <p14:creationId xmlns:p14="http://schemas.microsoft.com/office/powerpoint/2010/main" val="2972690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History of SROI Filings</a:t>
            </a:r>
            <a:endParaRPr lang="en-US" sz="4000" dirty="0">
              <a:solidFill>
                <a:srgbClr val="7A9FA1"/>
              </a:solidFill>
            </a:endParaRPr>
          </a:p>
        </p:txBody>
      </p:sp>
      <p:graphicFrame>
        <p:nvGraphicFramePr>
          <p:cNvPr id="6" name="Table 5"/>
          <p:cNvGraphicFramePr>
            <a:graphicFrameLocks noGrp="1"/>
          </p:cNvGraphicFramePr>
          <p:nvPr>
            <p:extLst/>
          </p:nvPr>
        </p:nvGraphicFramePr>
        <p:xfrm>
          <a:off x="897272" y="1200150"/>
          <a:ext cx="7349455" cy="2979815"/>
        </p:xfrm>
        <a:graphic>
          <a:graphicData uri="http://schemas.openxmlformats.org/drawingml/2006/table">
            <a:tbl>
              <a:tblPr firstRow="1" bandRow="1">
                <a:tableStyleId>{5C22544A-7EE6-4342-B048-85BDC9FD1C3A}</a:tableStyleId>
              </a:tblPr>
              <a:tblGrid>
                <a:gridCol w="1567546"/>
                <a:gridCol w="1372236"/>
                <a:gridCol w="1469891"/>
                <a:gridCol w="1469891"/>
                <a:gridCol w="1469891"/>
              </a:tblGrid>
              <a:tr h="274936">
                <a:tc gridSpan="5">
                  <a:txBody>
                    <a:bodyPr/>
                    <a:lstStyle/>
                    <a:p>
                      <a:pPr algn="ctr"/>
                      <a:endParaRPr lang="en-US" sz="1400" dirty="0">
                        <a:latin typeface="Arial" panose="020B0604020202020204" pitchFamily="34" charset="0"/>
                        <a:cs typeface="Arial" panose="020B0604020202020204" pitchFamily="34" charset="0"/>
                      </a:endParaRPr>
                    </a:p>
                  </a:txBody>
                  <a:tcPr anchor="ct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848175">
                <a:tc>
                  <a:txBody>
                    <a:bodyPr/>
                    <a:lstStyle/>
                    <a:p>
                      <a:pPr algn="ctr"/>
                      <a:endParaRPr lang="en-US" sz="1400"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c>
                  <a:txBody>
                    <a:bodyPr/>
                    <a:lstStyle/>
                    <a:p>
                      <a:pPr algn="ctr"/>
                      <a:r>
                        <a:rPr lang="en-US" sz="1400" b="1" dirty="0" smtClean="0">
                          <a:latin typeface="Arial" panose="020B0604020202020204" pitchFamily="34" charset="0"/>
                          <a:cs typeface="Arial" panose="020B0604020202020204" pitchFamily="34" charset="0"/>
                        </a:rPr>
                        <a:t>Total Transactions Received</a:t>
                      </a:r>
                      <a:endParaRPr lang="en-US" sz="14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c>
                  <a:txBody>
                    <a:bodyPr/>
                    <a:lstStyle/>
                    <a:p>
                      <a:pPr algn="ctr"/>
                      <a:r>
                        <a:rPr lang="en-US" sz="1400" b="1" dirty="0" smtClean="0">
                          <a:latin typeface="Arial" panose="020B0604020202020204" pitchFamily="34" charset="0"/>
                          <a:cs typeface="Arial" panose="020B0604020202020204" pitchFamily="34" charset="0"/>
                        </a:rPr>
                        <a:t>Timely SROI</a:t>
                      </a:r>
                      <a:r>
                        <a:rPr lang="en-US" sz="1400" b="1" baseline="0" dirty="0" smtClean="0">
                          <a:latin typeface="Arial" panose="020B0604020202020204" pitchFamily="34" charset="0"/>
                          <a:cs typeface="Arial" panose="020B0604020202020204" pitchFamily="34" charset="0"/>
                        </a:rPr>
                        <a:t> Showing Initial Payment</a:t>
                      </a:r>
                      <a:endParaRPr lang="en-US" sz="14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c>
                  <a:txBody>
                    <a:bodyPr/>
                    <a:lstStyle/>
                    <a:p>
                      <a:pPr algn="ctr"/>
                      <a:r>
                        <a:rPr lang="en-US" sz="1400" b="1" dirty="0" smtClean="0">
                          <a:latin typeface="Arial" panose="020B0604020202020204" pitchFamily="34" charset="0"/>
                          <a:cs typeface="Arial" panose="020B0604020202020204" pitchFamily="34" charset="0"/>
                        </a:rPr>
                        <a:t>Timely First Payment</a:t>
                      </a:r>
                      <a:endParaRPr lang="en-US" sz="14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c>
                  <a:txBody>
                    <a:bodyPr/>
                    <a:lstStyle/>
                    <a:p>
                      <a:pPr algn="ctr"/>
                      <a:r>
                        <a:rPr lang="en-US" sz="1400" b="1" dirty="0" smtClean="0">
                          <a:latin typeface="Arial" panose="020B0604020202020204" pitchFamily="34" charset="0"/>
                          <a:cs typeface="Arial" panose="020B0604020202020204" pitchFamily="34" charset="0"/>
                        </a:rPr>
                        <a:t>Timely Installment</a:t>
                      </a:r>
                      <a:endParaRPr lang="en-US" sz="14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r>
              <a:tr h="456710">
                <a:tc>
                  <a:txBody>
                    <a:bodyPr/>
                    <a:lstStyle/>
                    <a:p>
                      <a:pPr algn="ctr"/>
                      <a:r>
                        <a:rPr lang="en-US" sz="1400" b="1" dirty="0" smtClean="0">
                          <a:latin typeface="Arial" panose="020B0604020202020204" pitchFamily="34" charset="0"/>
                          <a:cs typeface="Arial" panose="020B0604020202020204" pitchFamily="34" charset="0"/>
                        </a:rPr>
                        <a:t>4</a:t>
                      </a:r>
                      <a:r>
                        <a:rPr lang="en-US" sz="1400" b="1" baseline="30000" dirty="0" smtClean="0">
                          <a:latin typeface="Arial" panose="020B0604020202020204" pitchFamily="34" charset="0"/>
                          <a:cs typeface="Arial" panose="020B0604020202020204" pitchFamily="34" charset="0"/>
                        </a:rPr>
                        <a:t>th</a:t>
                      </a:r>
                      <a:r>
                        <a:rPr lang="en-US" sz="1400" b="1" dirty="0" smtClean="0">
                          <a:latin typeface="Arial" panose="020B0604020202020204" pitchFamily="34" charset="0"/>
                          <a:cs typeface="Arial" panose="020B0604020202020204" pitchFamily="34" charset="0"/>
                        </a:rPr>
                        <a:t> Quarter 2015</a:t>
                      </a:r>
                      <a:endParaRPr lang="en-US" sz="1400" b="1"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13,590</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40.9%</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54.7%</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75.3%</a:t>
                      </a:r>
                      <a:endParaRPr lang="en-US" sz="1400" dirty="0">
                        <a:latin typeface="Arial" panose="020B0604020202020204" pitchFamily="34" charset="0"/>
                        <a:cs typeface="Arial" panose="020B0604020202020204" pitchFamily="34" charset="0"/>
                      </a:endParaRPr>
                    </a:p>
                  </a:txBody>
                  <a:tcPr anchor="ctr"/>
                </a:tc>
              </a:tr>
              <a:tr h="456710">
                <a:tc>
                  <a:txBody>
                    <a:bodyPr/>
                    <a:lstStyle/>
                    <a:p>
                      <a:pPr algn="ctr"/>
                      <a:r>
                        <a:rPr lang="en-US" sz="1400" b="1" dirty="0" smtClean="0">
                          <a:latin typeface="Arial" panose="020B0604020202020204" pitchFamily="34" charset="0"/>
                          <a:cs typeface="Arial" panose="020B0604020202020204" pitchFamily="34" charset="0"/>
                        </a:rPr>
                        <a:t>1</a:t>
                      </a:r>
                      <a:r>
                        <a:rPr lang="en-US" sz="1400" b="1" baseline="30000" dirty="0" smtClean="0">
                          <a:latin typeface="Arial" panose="020B0604020202020204" pitchFamily="34" charset="0"/>
                          <a:cs typeface="Arial" panose="020B0604020202020204" pitchFamily="34" charset="0"/>
                        </a:rPr>
                        <a:t>st</a:t>
                      </a:r>
                      <a:r>
                        <a:rPr lang="en-US" sz="1400" b="1" dirty="0" smtClean="0">
                          <a:latin typeface="Arial" panose="020B0604020202020204" pitchFamily="34" charset="0"/>
                          <a:cs typeface="Arial" panose="020B0604020202020204" pitchFamily="34" charset="0"/>
                        </a:rPr>
                        <a:t> Quarter 2016</a:t>
                      </a:r>
                      <a:endParaRPr lang="en-US" sz="1400" b="1"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12,344</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48.2%</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61.4%</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79.3%</a:t>
                      </a:r>
                      <a:endParaRPr lang="en-US" sz="1400" dirty="0">
                        <a:latin typeface="Arial" panose="020B0604020202020204" pitchFamily="34" charset="0"/>
                        <a:cs typeface="Arial" panose="020B0604020202020204" pitchFamily="34" charset="0"/>
                      </a:endParaRPr>
                    </a:p>
                  </a:txBody>
                  <a:tcPr anchor="ctr"/>
                </a:tc>
              </a:tr>
              <a:tr h="456710">
                <a:tc>
                  <a:txBody>
                    <a:bodyPr/>
                    <a:lstStyle/>
                    <a:p>
                      <a:pPr algn="ctr"/>
                      <a:r>
                        <a:rPr lang="en-US" sz="1400" b="1" dirty="0" smtClean="0">
                          <a:latin typeface="Arial" panose="020B0604020202020204" pitchFamily="34" charset="0"/>
                          <a:cs typeface="Arial" panose="020B0604020202020204" pitchFamily="34" charset="0"/>
                        </a:rPr>
                        <a:t>2</a:t>
                      </a:r>
                      <a:r>
                        <a:rPr lang="en-US" sz="1400" b="1" baseline="30000" dirty="0" smtClean="0">
                          <a:latin typeface="Arial" panose="020B0604020202020204" pitchFamily="34" charset="0"/>
                          <a:cs typeface="Arial" panose="020B0604020202020204" pitchFamily="34" charset="0"/>
                        </a:rPr>
                        <a:t>nd</a:t>
                      </a:r>
                      <a:r>
                        <a:rPr lang="en-US" sz="1400" b="1" dirty="0" smtClean="0">
                          <a:latin typeface="Arial" panose="020B0604020202020204" pitchFamily="34" charset="0"/>
                          <a:cs typeface="Arial" panose="020B0604020202020204" pitchFamily="34" charset="0"/>
                        </a:rPr>
                        <a:t> Quarter 2016</a:t>
                      </a:r>
                      <a:endParaRPr lang="en-US" sz="1400" b="1"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18,534</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49.3%</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75.1%</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86%</a:t>
                      </a:r>
                      <a:endParaRPr lang="en-US" sz="1400" dirty="0">
                        <a:latin typeface="Arial" panose="020B0604020202020204" pitchFamily="34" charset="0"/>
                        <a:cs typeface="Arial" panose="020B0604020202020204" pitchFamily="34" charset="0"/>
                      </a:endParaRPr>
                    </a:p>
                  </a:txBody>
                  <a:tcPr anchor="ctr"/>
                </a:tc>
              </a:tr>
              <a:tr h="456710">
                <a:tc>
                  <a:txBody>
                    <a:bodyPr/>
                    <a:lstStyle/>
                    <a:p>
                      <a:pPr algn="ctr"/>
                      <a:r>
                        <a:rPr lang="en-US" sz="1400" b="1" dirty="0" smtClean="0">
                          <a:latin typeface="Arial" panose="020B0604020202020204" pitchFamily="34" charset="0"/>
                          <a:cs typeface="Arial" panose="020B0604020202020204" pitchFamily="34" charset="0"/>
                        </a:rPr>
                        <a:t>3</a:t>
                      </a:r>
                      <a:r>
                        <a:rPr lang="en-US" sz="1400" b="1" baseline="30000" dirty="0" smtClean="0">
                          <a:latin typeface="Arial" panose="020B0604020202020204" pitchFamily="34" charset="0"/>
                          <a:cs typeface="Arial" panose="020B0604020202020204" pitchFamily="34" charset="0"/>
                        </a:rPr>
                        <a:t>rd</a:t>
                      </a:r>
                      <a:r>
                        <a:rPr lang="en-US" sz="1400" b="1" dirty="0" smtClean="0">
                          <a:latin typeface="Arial" panose="020B0604020202020204" pitchFamily="34" charset="0"/>
                          <a:cs typeface="Arial" panose="020B0604020202020204" pitchFamily="34" charset="0"/>
                        </a:rPr>
                        <a:t> Quarter 2016</a:t>
                      </a:r>
                      <a:endParaRPr lang="en-US" sz="1400" b="1"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19,074</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47.9%</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73%</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smtClean="0">
                          <a:latin typeface="Arial" panose="020B0604020202020204" pitchFamily="34" charset="0"/>
                          <a:cs typeface="Arial" panose="020B0604020202020204" pitchFamily="34" charset="0"/>
                        </a:rPr>
                        <a:t>86.3%</a:t>
                      </a:r>
                      <a:endParaRPr lang="en-US" sz="1400" dirty="0">
                        <a:latin typeface="Arial" panose="020B0604020202020204" pitchFamily="34" charset="0"/>
                        <a:cs typeface="Arial" panose="020B0604020202020204" pitchFamily="34" charset="0"/>
                      </a:endParaRPr>
                    </a:p>
                  </a:txBody>
                  <a:tcPr anchor="ctr"/>
                </a:tc>
              </a:tr>
            </a:tbl>
          </a:graphicData>
        </a:graphic>
      </p:graphicFrame>
    </p:spTree>
    <p:extLst>
      <p:ext uri="{BB962C8B-B14F-4D97-AF65-F5344CB8AC3E}">
        <p14:creationId xmlns:p14="http://schemas.microsoft.com/office/powerpoint/2010/main" val="12885701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038350"/>
            <a:ext cx="5372100" cy="828652"/>
          </a:xfrm>
        </p:spPr>
        <p:txBody>
          <a:bodyPr/>
          <a:lstStyle/>
          <a:p>
            <a:r>
              <a:rPr lang="en-US" sz="4800" dirty="0"/>
              <a:t>Ways to Improve</a:t>
            </a:r>
          </a:p>
        </p:txBody>
      </p:sp>
      <p:sp>
        <p:nvSpPr>
          <p:cNvPr id="3" name="Text Placeholder 2"/>
          <p:cNvSpPr txBox="1">
            <a:spLocks/>
          </p:cNvSpPr>
          <p:nvPr/>
        </p:nvSpPr>
        <p:spPr>
          <a:xfrm>
            <a:off x="152400" y="2952750"/>
            <a:ext cx="5943599" cy="1219200"/>
          </a:xfrm>
          <a:prstGeom prst="rect">
            <a:avLst/>
          </a:prstGeom>
        </p:spPr>
        <p:txBody>
          <a:bodyPr vert="horz" lIns="0" tIns="0" rIns="0" bIns="0" rtlCol="0" anchor="t">
            <a:noAutofit/>
          </a:bodyPr>
          <a:lst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solidFill>
                  <a:srgbClr val="F3DD6D"/>
                </a:solidFill>
              </a:rPr>
              <a:t>Timely SROI showing </a:t>
            </a:r>
            <a:r>
              <a:rPr lang="en-US" sz="2800" dirty="0" smtClean="0">
                <a:solidFill>
                  <a:srgbClr val="F3DD6D"/>
                </a:solidFill>
              </a:rPr>
              <a:t>Initial Payment</a:t>
            </a:r>
            <a:r>
              <a:rPr lang="en-US" sz="2800" dirty="0">
                <a:solidFill>
                  <a:srgbClr val="F3DD6D"/>
                </a:solidFill>
              </a:rPr>
              <a:t/>
            </a:r>
            <a:br>
              <a:rPr lang="en-US" sz="2800" dirty="0">
                <a:solidFill>
                  <a:srgbClr val="F3DD6D"/>
                </a:solidFill>
              </a:rPr>
            </a:br>
            <a:r>
              <a:rPr lang="en-US" sz="2800" dirty="0">
                <a:solidFill>
                  <a:srgbClr val="F3DD6D"/>
                </a:solidFill>
              </a:rPr>
              <a:t>Timely Initial Payment</a:t>
            </a:r>
            <a:br>
              <a:rPr lang="en-US" sz="2800" dirty="0">
                <a:solidFill>
                  <a:srgbClr val="F3DD6D"/>
                </a:solidFill>
              </a:rPr>
            </a:br>
            <a:r>
              <a:rPr lang="en-US" sz="2800" dirty="0">
                <a:solidFill>
                  <a:srgbClr val="F3DD6D"/>
                </a:solidFill>
              </a:rPr>
              <a:t>Timely </a:t>
            </a:r>
            <a:r>
              <a:rPr lang="en-US" sz="2800" dirty="0" smtClean="0">
                <a:solidFill>
                  <a:srgbClr val="F3DD6D"/>
                </a:solidFill>
              </a:rPr>
              <a:t>Installment</a:t>
            </a:r>
            <a:endParaRPr lang="en-US" sz="2800" dirty="0">
              <a:solidFill>
                <a:srgbClr val="F3DD6D"/>
              </a:solidFill>
            </a:endParaRPr>
          </a:p>
        </p:txBody>
      </p:sp>
    </p:spTree>
    <p:extLst>
      <p:ext uri="{BB962C8B-B14F-4D97-AF65-F5344CB8AC3E}">
        <p14:creationId xmlns:p14="http://schemas.microsoft.com/office/powerpoint/2010/main" val="201722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609600" y="1063625"/>
            <a:ext cx="6705600" cy="3489325"/>
          </a:xfrm>
        </p:spPr>
        <p:txBody>
          <a:bodyPr/>
          <a:lstStyle/>
          <a:p>
            <a:pPr marL="285750" indent="-285750">
              <a:lnSpc>
                <a:spcPts val="1800"/>
              </a:lnSpc>
              <a:spcBef>
                <a:spcPts val="1400"/>
              </a:spcBef>
              <a:buFont typeface="AppleSDGothicNeo-Regular" charset="-127"/>
              <a:buChar char="◼"/>
            </a:pPr>
            <a:r>
              <a:rPr lang="en-US" sz="1400" b="0" dirty="0" smtClean="0"/>
              <a:t>Carriers </a:t>
            </a:r>
            <a:r>
              <a:rPr lang="en-US" sz="1400" b="0" dirty="0"/>
              <a:t>are not filing the SROI EP when an employer is paying wages</a:t>
            </a:r>
            <a:r>
              <a:rPr lang="en-US" sz="1400" b="0" dirty="0" smtClean="0"/>
              <a:t>.</a:t>
            </a:r>
          </a:p>
          <a:p>
            <a:pPr marL="285750" indent="-285750">
              <a:lnSpc>
                <a:spcPts val="1800"/>
              </a:lnSpc>
              <a:spcBef>
                <a:spcPts val="1400"/>
              </a:spcBef>
              <a:buFont typeface="AppleSDGothicNeo-Regular" charset="-127"/>
              <a:buChar char="◼"/>
            </a:pPr>
            <a:r>
              <a:rPr lang="en-US" sz="1400" b="0" dirty="0" smtClean="0"/>
              <a:t>Instead Carriers are filing the SROI </a:t>
            </a:r>
            <a:r>
              <a:rPr lang="en-US" sz="1400" b="0" dirty="0"/>
              <a:t>IP </a:t>
            </a:r>
            <a:r>
              <a:rPr lang="en-US" sz="1400" b="0" dirty="0" smtClean="0"/>
              <a:t>when an employer </a:t>
            </a:r>
            <a:r>
              <a:rPr lang="en-US" sz="1400" b="0" dirty="0"/>
              <a:t>has stopped paying wages </a:t>
            </a:r>
            <a:r>
              <a:rPr lang="en-US" sz="1400" b="0" dirty="0" smtClean="0"/>
              <a:t>and carrier has picked up payments</a:t>
            </a:r>
            <a:r>
              <a:rPr lang="en-US" sz="1400" b="0" dirty="0"/>
              <a:t>. </a:t>
            </a:r>
            <a:r>
              <a:rPr lang="en-US" sz="1400" b="0" dirty="0" smtClean="0"/>
              <a:t>Thus, the </a:t>
            </a:r>
            <a:r>
              <a:rPr lang="en-US" sz="1400" b="0" dirty="0"/>
              <a:t>SROI IP is the first SROI the Board </a:t>
            </a:r>
            <a:r>
              <a:rPr lang="en-US" sz="1400" b="0" dirty="0" smtClean="0"/>
              <a:t>receives and is therefore the SROI that is </a:t>
            </a:r>
            <a:r>
              <a:rPr lang="en-US" sz="1400" b="0" dirty="0"/>
              <a:t>measured for timely filing and timely first payment and is often late</a:t>
            </a:r>
            <a:r>
              <a:rPr lang="en-US" sz="1400" b="0" dirty="0" smtClean="0"/>
              <a:t>.</a:t>
            </a:r>
            <a:endParaRPr lang="en-US" sz="1400" b="0" dirty="0"/>
          </a:p>
          <a:p>
            <a:pPr marL="285750" indent="-285750">
              <a:lnSpc>
                <a:spcPts val="1800"/>
              </a:lnSpc>
              <a:spcBef>
                <a:spcPts val="1400"/>
              </a:spcBef>
              <a:buFont typeface="AppleSDGothicNeo-Regular" charset="-127"/>
              <a:buChar char="◼"/>
            </a:pPr>
            <a:r>
              <a:rPr lang="en-US" sz="1400" b="0" dirty="0" smtClean="0"/>
              <a:t>The </a:t>
            </a:r>
            <a:r>
              <a:rPr lang="en-US" sz="1400" b="0" dirty="0"/>
              <a:t>SROI EP should be filed with the Board when an injured worker is </a:t>
            </a:r>
            <a:r>
              <a:rPr lang="en-US" sz="1400" b="0" dirty="0" smtClean="0"/>
              <a:t/>
            </a:r>
            <a:br>
              <a:rPr lang="en-US" sz="1400" b="0" dirty="0" smtClean="0"/>
            </a:br>
            <a:r>
              <a:rPr lang="en-US" sz="1400" b="0" dirty="0" smtClean="0"/>
              <a:t>losing </a:t>
            </a:r>
            <a:r>
              <a:rPr lang="en-US" sz="1400" b="0" dirty="0"/>
              <a:t>compensable time from work and the employer is paying wages</a:t>
            </a:r>
            <a:r>
              <a:rPr lang="en-US" sz="1400" b="0" dirty="0" smtClean="0"/>
              <a:t>.</a:t>
            </a:r>
            <a:endParaRPr lang="en-US" sz="1400" b="0" dirty="0"/>
          </a:p>
          <a:p>
            <a:pPr marL="285750" indent="-285750">
              <a:lnSpc>
                <a:spcPts val="1800"/>
              </a:lnSpc>
              <a:spcBef>
                <a:spcPts val="1400"/>
              </a:spcBef>
              <a:buFont typeface="AppleSDGothicNeo-Regular" charset="-127"/>
              <a:buChar char="◼"/>
            </a:pPr>
            <a:r>
              <a:rPr lang="en-US" sz="1400" b="0" dirty="0" smtClean="0"/>
              <a:t>The </a:t>
            </a:r>
            <a:r>
              <a:rPr lang="en-US" sz="1400" b="0" dirty="0"/>
              <a:t>SROI EP is an automatic timely first payment</a:t>
            </a:r>
            <a:r>
              <a:rPr lang="en-US" sz="1400" b="0" dirty="0" smtClean="0"/>
              <a:t>.</a:t>
            </a:r>
            <a:endParaRPr lang="en-US" sz="1400" b="0" dirty="0"/>
          </a:p>
          <a:p>
            <a:pPr marL="285750" indent="-285750">
              <a:lnSpc>
                <a:spcPts val="1800"/>
              </a:lnSpc>
              <a:spcBef>
                <a:spcPts val="1400"/>
              </a:spcBef>
              <a:buFont typeface="AppleSDGothicNeo-Regular" charset="-127"/>
              <a:buChar char="◼"/>
            </a:pPr>
            <a:r>
              <a:rPr lang="en-US" sz="1400" b="0" dirty="0" smtClean="0"/>
              <a:t>The </a:t>
            </a:r>
            <a:r>
              <a:rPr lang="en-US" sz="1400" b="0" dirty="0"/>
              <a:t>SROI EP will be measured for timeliness of the filing using the 18/10 rule</a:t>
            </a:r>
            <a:r>
              <a:rPr lang="en-US" sz="1400" b="0" dirty="0" smtClean="0"/>
              <a:t>.</a:t>
            </a:r>
            <a:endParaRPr lang="en-US" sz="1400" b="0" dirty="0"/>
          </a:p>
          <a:p>
            <a:pPr marL="285750" indent="-285750">
              <a:lnSpc>
                <a:spcPts val="1800"/>
              </a:lnSpc>
              <a:spcBef>
                <a:spcPts val="1400"/>
              </a:spcBef>
              <a:buFont typeface="AppleSDGothicNeo-Regular" charset="-127"/>
              <a:buChar char="◼"/>
            </a:pPr>
            <a:r>
              <a:rPr lang="en-US" sz="1400" b="0" dirty="0" smtClean="0"/>
              <a:t>Effective </a:t>
            </a:r>
            <a:r>
              <a:rPr lang="en-US" sz="1400" b="0" dirty="0"/>
              <a:t>3/28/16 carriers can now file the SROI EP with the Agreement to Compensate Code of “W” without liability. There is no longer the need to file the SROI PD in this situation</a:t>
            </a:r>
            <a:r>
              <a:rPr lang="en-US" sz="1400" b="0" dirty="0" smtClean="0"/>
              <a:t>.</a:t>
            </a:r>
            <a:endParaRPr lang="en-US" sz="1400" b="0" dirty="0"/>
          </a:p>
        </p:txBody>
      </p:sp>
      <p:sp>
        <p:nvSpPr>
          <p:cNvPr id="4" name="Title 1"/>
          <p:cNvSpPr txBox="1">
            <a:spLocks/>
          </p:cNvSpPr>
          <p:nvPr/>
        </p:nvSpPr>
        <p:spPr>
          <a:xfrm>
            <a:off x="457200" y="361950"/>
            <a:ext cx="29718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SROI </a:t>
            </a:r>
            <a:r>
              <a:rPr lang="en-US" sz="4000" dirty="0" smtClean="0">
                <a:solidFill>
                  <a:srgbClr val="808180"/>
                </a:solidFill>
              </a:rPr>
              <a:t>EP</a:t>
            </a:r>
            <a:endParaRPr lang="en-US" sz="4000" dirty="0">
              <a:solidFill>
                <a:srgbClr val="80818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2905" y="438150"/>
            <a:ext cx="1801492" cy="1997808"/>
          </a:xfrm>
          <a:prstGeom prst="rect">
            <a:avLst/>
          </a:prstGeom>
        </p:spPr>
      </p:pic>
    </p:spTree>
    <p:extLst>
      <p:ext uri="{BB962C8B-B14F-4D97-AF65-F5344CB8AC3E}">
        <p14:creationId xmlns:p14="http://schemas.microsoft.com/office/powerpoint/2010/main" val="17787775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762000" y="1428750"/>
            <a:ext cx="8001000" cy="3429000"/>
          </a:xfrm>
          <a:prstGeom prst="rect">
            <a:avLst/>
          </a:prstGeom>
        </p:spPr>
        <p:txBody>
          <a:bodyPr vert="horz" lIns="0" tIns="0" rIns="0" bIns="0"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285750" indent="-285750">
              <a:lnSpc>
                <a:spcPts val="1800"/>
              </a:lnSpc>
              <a:spcBef>
                <a:spcPts val="1400"/>
              </a:spcBef>
              <a:buFont typeface="AppleSDGothicNeo-Regular" charset="-127"/>
              <a:buChar char="◼"/>
            </a:pPr>
            <a:r>
              <a:rPr lang="en-US" sz="1400" b="0" dirty="0" smtClean="0"/>
              <a:t>The SROI IP should be filed with the Board within the 18/10 rule when the initial payment is being made and the employer is not paying wages. </a:t>
            </a:r>
          </a:p>
          <a:p>
            <a:pPr marL="285750" indent="-285750">
              <a:lnSpc>
                <a:spcPts val="1800"/>
              </a:lnSpc>
              <a:spcBef>
                <a:spcPts val="1300"/>
              </a:spcBef>
              <a:buFont typeface="AppleSDGothicNeo-Regular" charset="-127"/>
              <a:buChar char="◼"/>
            </a:pPr>
            <a:r>
              <a:rPr lang="en-US" sz="1400" b="0" dirty="0" smtClean="0"/>
              <a:t>Claim Type Code: As of 11/17/16 the claim type code on a SROI IP should always be an I - Indemnity or L- became Lost Time. </a:t>
            </a:r>
          </a:p>
          <a:p>
            <a:pPr marL="285750" indent="-285750">
              <a:lnSpc>
                <a:spcPts val="1800"/>
              </a:lnSpc>
              <a:spcBef>
                <a:spcPts val="1300"/>
              </a:spcBef>
              <a:buFont typeface="AppleSDGothicNeo-Regular" charset="-127"/>
              <a:buChar char="◼"/>
            </a:pPr>
            <a:r>
              <a:rPr lang="en-US" sz="1400" b="0" dirty="0" smtClean="0"/>
              <a:t>When a SROI IP is filed and not completed accurately, it leads to late filings.</a:t>
            </a:r>
          </a:p>
          <a:p>
            <a:pPr marL="285750" indent="-285750">
              <a:lnSpc>
                <a:spcPts val="1800"/>
              </a:lnSpc>
              <a:spcBef>
                <a:spcPts val="1300"/>
              </a:spcBef>
              <a:buFont typeface="AppleSDGothicNeo-Regular" charset="-127"/>
              <a:buChar char="◼"/>
            </a:pPr>
            <a:r>
              <a:rPr lang="en-US" sz="1400" b="0" dirty="0" smtClean="0"/>
              <a:t>Initial Date Disability Began/Current Date Disability Began – If the Initial Date Disability Began (DN0056) and the Initial Return to Work Date (DN0068) is less than or equal to 7 days and the injured worker loses further time from work, the carrier should enter a Current Date of Disability (DN0144), the Board would then measure 18 days from the Current Date of Disability (DN0144). </a:t>
            </a:r>
            <a:endParaRPr lang="en-US" sz="1400" b="0" dirty="0"/>
          </a:p>
        </p:txBody>
      </p:sp>
      <p:sp>
        <p:nvSpPr>
          <p:cNvPr id="7" name="Title 1"/>
          <p:cNvSpPr txBox="1">
            <a:spLocks/>
          </p:cNvSpPr>
          <p:nvPr/>
        </p:nvSpPr>
        <p:spPr>
          <a:xfrm>
            <a:off x="457200" y="361950"/>
            <a:ext cx="29718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SROI </a:t>
            </a:r>
            <a:r>
              <a:rPr lang="en-US" sz="4000" dirty="0">
                <a:solidFill>
                  <a:srgbClr val="808180"/>
                </a:solidFill>
              </a:rPr>
              <a:t>I</a:t>
            </a:r>
            <a:r>
              <a:rPr lang="en-US" sz="4000" dirty="0" smtClean="0">
                <a:solidFill>
                  <a:srgbClr val="808180"/>
                </a:solidFill>
              </a:rPr>
              <a:t>P</a:t>
            </a:r>
            <a:endParaRPr lang="en-US" sz="4000" dirty="0">
              <a:solidFill>
                <a:srgbClr val="808180"/>
              </a:solidFill>
            </a:endParaRPr>
          </a:p>
        </p:txBody>
      </p:sp>
    </p:spTree>
    <p:extLst>
      <p:ext uri="{BB962C8B-B14F-4D97-AF65-F5344CB8AC3E}">
        <p14:creationId xmlns:p14="http://schemas.microsoft.com/office/powerpoint/2010/main" val="3668131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70021" y="1123950"/>
            <a:ext cx="7916780" cy="3733800"/>
          </a:xfrm>
        </p:spPr>
        <p:txBody>
          <a:bodyPr/>
          <a:lstStyle/>
          <a:p>
            <a:pPr marL="285750" indent="-285750">
              <a:lnSpc>
                <a:spcPts val="1750"/>
              </a:lnSpc>
              <a:spcBef>
                <a:spcPts val="1000"/>
              </a:spcBef>
              <a:buFont typeface="AppleSDGothicNeo-Regular" charset="-127"/>
              <a:buChar char="◼"/>
            </a:pPr>
            <a:r>
              <a:rPr lang="en-US" sz="1400" b="0" dirty="0" smtClean="0"/>
              <a:t>SROI </a:t>
            </a:r>
            <a:r>
              <a:rPr lang="en-US" sz="1400" b="0" dirty="0"/>
              <a:t>PY should be used for a one time payment with no continuing compensation </a:t>
            </a:r>
            <a:r>
              <a:rPr lang="en-US" sz="1400" b="0" dirty="0" smtClean="0"/>
              <a:t>payments such as </a:t>
            </a:r>
            <a:r>
              <a:rPr lang="en-US" sz="1400" b="0" dirty="0"/>
              <a:t>reporting payment of a Section 32, reporting payment of a SLU and payment of </a:t>
            </a:r>
            <a:r>
              <a:rPr lang="en-US" sz="1400" b="0" dirty="0" smtClean="0"/>
              <a:t>penalties.</a:t>
            </a:r>
            <a:endParaRPr lang="en-US" sz="1400" b="0" dirty="0"/>
          </a:p>
          <a:p>
            <a:pPr marL="285750" indent="-285750">
              <a:lnSpc>
                <a:spcPts val="1750"/>
              </a:lnSpc>
              <a:spcBef>
                <a:spcPts val="1000"/>
              </a:spcBef>
              <a:buFont typeface="AppleSDGothicNeo-Regular" charset="-127"/>
              <a:buChar char="◼"/>
            </a:pPr>
            <a:r>
              <a:rPr lang="en-US" sz="1400" b="0" dirty="0" smtClean="0"/>
              <a:t>SROI </a:t>
            </a:r>
            <a:r>
              <a:rPr lang="en-US" sz="1400" b="0" dirty="0"/>
              <a:t>PY is </a:t>
            </a:r>
            <a:r>
              <a:rPr lang="en-US" sz="1400" b="0" dirty="0" smtClean="0"/>
              <a:t>being used improperly </a:t>
            </a:r>
            <a:r>
              <a:rPr lang="en-US" sz="1400" b="0" dirty="0"/>
              <a:t>as the initial SROI showing initial payment within 18/10 instead </a:t>
            </a:r>
            <a:r>
              <a:rPr lang="en-US" sz="1400" b="0" dirty="0" smtClean="0"/>
              <a:t>of using </a:t>
            </a:r>
            <a:r>
              <a:rPr lang="en-US" sz="1400" b="0" dirty="0"/>
              <a:t>the SROI </a:t>
            </a:r>
            <a:r>
              <a:rPr lang="en-US" sz="1400" b="0" dirty="0" smtClean="0"/>
              <a:t>IP.</a:t>
            </a:r>
            <a:endParaRPr lang="en-US" sz="1400" b="0" dirty="0"/>
          </a:p>
          <a:p>
            <a:pPr marL="285750" indent="-285750">
              <a:lnSpc>
                <a:spcPts val="1750"/>
              </a:lnSpc>
              <a:spcBef>
                <a:spcPts val="1000"/>
              </a:spcBef>
              <a:buFont typeface="AppleSDGothicNeo-Regular" charset="-127"/>
              <a:buChar char="◼"/>
            </a:pPr>
            <a:r>
              <a:rPr lang="en-US" sz="1400" b="0" dirty="0" smtClean="0"/>
              <a:t>SROI </a:t>
            </a:r>
            <a:r>
              <a:rPr lang="en-US" sz="1400" b="0" dirty="0"/>
              <a:t>PY will be measured for timeliness of initial payment and timeliness of filing if the SROI PY is showing a payment of indemnity and the Benefit Type Code (DN0085) is anything other than 030 Permanent Partial Schedule (SLU), 090 Permanent Partial Disfigurement (facial) or 5xx Lump </a:t>
            </a:r>
            <a:r>
              <a:rPr lang="en-US" sz="1400" b="0" dirty="0" smtClean="0"/>
              <a:t>Sum/Settlement.</a:t>
            </a:r>
            <a:endParaRPr lang="en-US" sz="1400" b="0" dirty="0"/>
          </a:p>
          <a:p>
            <a:pPr marL="285750" indent="-285750">
              <a:lnSpc>
                <a:spcPts val="1750"/>
              </a:lnSpc>
              <a:spcBef>
                <a:spcPts val="1000"/>
              </a:spcBef>
              <a:buFont typeface="AppleSDGothicNeo-Regular" charset="-127"/>
              <a:buChar char="◼"/>
            </a:pPr>
            <a:r>
              <a:rPr lang="en-US" sz="1400" b="0" dirty="0" smtClean="0"/>
              <a:t>If </a:t>
            </a:r>
            <a:r>
              <a:rPr lang="en-US" sz="1400" b="0" dirty="0"/>
              <a:t>the SROI PY is the first SROI received showing the initial payment of compensation, a Benefit Payment Date is not a requirement. If the Benefit Payment Date is not present, this filing will be considered one day late. The carrier will have to request review, produce proof of the payment date and file the SROI 02 making the change</a:t>
            </a:r>
            <a:r>
              <a:rPr lang="en-US" sz="1400" b="0" dirty="0" smtClean="0"/>
              <a:t>. To avoid this scenario, use the IP opposed to the PY.</a:t>
            </a:r>
            <a:endParaRPr lang="en-US" sz="1400" b="0" dirty="0"/>
          </a:p>
        </p:txBody>
      </p:sp>
      <p:sp>
        <p:nvSpPr>
          <p:cNvPr id="5" name="Title 1"/>
          <p:cNvSpPr txBox="1">
            <a:spLocks/>
          </p:cNvSpPr>
          <p:nvPr/>
        </p:nvSpPr>
        <p:spPr>
          <a:xfrm>
            <a:off x="457200" y="361950"/>
            <a:ext cx="29718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SROI </a:t>
            </a:r>
            <a:r>
              <a:rPr lang="en-US" sz="4000" dirty="0" smtClean="0">
                <a:solidFill>
                  <a:srgbClr val="808180"/>
                </a:solidFill>
              </a:rPr>
              <a:t>PY</a:t>
            </a:r>
            <a:endParaRPr lang="en-US" sz="4000" dirty="0">
              <a:solidFill>
                <a:srgbClr val="808180"/>
              </a:solidFill>
            </a:endParaRPr>
          </a:p>
        </p:txBody>
      </p:sp>
    </p:spTree>
    <p:extLst>
      <p:ext uri="{BB962C8B-B14F-4D97-AF65-F5344CB8AC3E}">
        <p14:creationId xmlns:p14="http://schemas.microsoft.com/office/powerpoint/2010/main" val="1367800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70020" y="1123950"/>
            <a:ext cx="8069179" cy="3657600"/>
          </a:xfrm>
        </p:spPr>
        <p:txBody>
          <a:bodyPr/>
          <a:lstStyle/>
          <a:p>
            <a:pPr marL="285750" indent="-285750">
              <a:lnSpc>
                <a:spcPts val="1800"/>
              </a:lnSpc>
              <a:spcBef>
                <a:spcPts val="1000"/>
              </a:spcBef>
              <a:buFont typeface="AppleSDGothicNeo-Regular" charset="-127"/>
              <a:buChar char="◼"/>
            </a:pPr>
            <a:r>
              <a:rPr lang="en-US" sz="1400" b="0" dirty="0" smtClean="0"/>
              <a:t>SROI </a:t>
            </a:r>
            <a:r>
              <a:rPr lang="en-US" sz="1400" b="0" dirty="0"/>
              <a:t>PD should be filed </a:t>
            </a:r>
            <a:r>
              <a:rPr lang="en-US" sz="1400" b="0" dirty="0" smtClean="0"/>
              <a:t>if </a:t>
            </a:r>
            <a:r>
              <a:rPr lang="en-US" sz="1400" b="0" dirty="0"/>
              <a:t>the injured worker has compensable lost time and the carrier is not making payment and has not controverted (FROI/SROI 04) the claim</a:t>
            </a:r>
            <a:r>
              <a:rPr lang="en-US" sz="1400" b="0" dirty="0" smtClean="0"/>
              <a:t>.</a:t>
            </a:r>
            <a:endParaRPr lang="en-US" sz="1400" b="0" dirty="0"/>
          </a:p>
          <a:p>
            <a:pPr marL="285750" indent="-285750">
              <a:lnSpc>
                <a:spcPts val="1800"/>
              </a:lnSpc>
              <a:spcBef>
                <a:spcPts val="1000"/>
              </a:spcBef>
              <a:buFont typeface="AppleSDGothicNeo-Regular" charset="-127"/>
              <a:buChar char="◼"/>
            </a:pPr>
            <a:r>
              <a:rPr lang="en-US" sz="1400" b="0" dirty="0" smtClean="0"/>
              <a:t>SROI </a:t>
            </a:r>
            <a:r>
              <a:rPr lang="en-US" sz="1400" b="0" dirty="0"/>
              <a:t>PD should only be used in very limited circumstances such </a:t>
            </a:r>
            <a:r>
              <a:rPr lang="en-US" sz="1400" b="0" dirty="0" smtClean="0"/>
              <a:t>as: </a:t>
            </a:r>
          </a:p>
          <a:p>
            <a:pPr lvl="1">
              <a:lnSpc>
                <a:spcPts val="1700"/>
              </a:lnSpc>
              <a:spcBef>
                <a:spcPts val="400"/>
              </a:spcBef>
              <a:buFont typeface="Arial" panose="020B0604020202020204" pitchFamily="34" charset="0"/>
              <a:buChar char="•"/>
            </a:pPr>
            <a:r>
              <a:rPr lang="en-US" sz="1400" b="0" dirty="0" smtClean="0"/>
              <a:t>when </a:t>
            </a:r>
            <a:r>
              <a:rPr lang="en-US" sz="1400" b="0" dirty="0"/>
              <a:t>the carrier has an </a:t>
            </a:r>
            <a:r>
              <a:rPr lang="en-US" sz="1400" b="0" dirty="0" smtClean="0"/>
              <a:t>IME or </a:t>
            </a:r>
            <a:r>
              <a:rPr lang="en-US" sz="1400" b="0" dirty="0"/>
              <a:t>medical report indicating no </a:t>
            </a:r>
            <a:r>
              <a:rPr lang="en-US" sz="1400" b="0" dirty="0" smtClean="0"/>
              <a:t>disability,</a:t>
            </a:r>
          </a:p>
          <a:p>
            <a:pPr lvl="1">
              <a:lnSpc>
                <a:spcPts val="1700"/>
              </a:lnSpc>
              <a:spcBef>
                <a:spcPts val="400"/>
              </a:spcBef>
              <a:buFont typeface="Arial" panose="020B0604020202020204" pitchFamily="34" charset="0"/>
              <a:buChar char="•"/>
            </a:pPr>
            <a:r>
              <a:rPr lang="en-US" sz="1400" b="0" dirty="0" smtClean="0"/>
              <a:t>a </a:t>
            </a:r>
            <a:r>
              <a:rPr lang="en-US" sz="1400" b="0" dirty="0"/>
              <a:t>different site of injury than originally </a:t>
            </a:r>
            <a:r>
              <a:rPr lang="en-US" sz="1400" b="0" dirty="0" smtClean="0"/>
              <a:t>reported,</a:t>
            </a:r>
          </a:p>
          <a:p>
            <a:pPr lvl="1">
              <a:lnSpc>
                <a:spcPts val="1700"/>
              </a:lnSpc>
              <a:spcBef>
                <a:spcPts val="400"/>
              </a:spcBef>
              <a:buFont typeface="Arial" panose="020B0604020202020204" pitchFamily="34" charset="0"/>
              <a:buChar char="•"/>
            </a:pPr>
            <a:r>
              <a:rPr lang="en-US" sz="1400" b="0" dirty="0" smtClean="0"/>
              <a:t>when </a:t>
            </a:r>
            <a:r>
              <a:rPr lang="en-US" sz="1400" b="0" dirty="0"/>
              <a:t>claimant fails to appear for carrier scheduled appointment per §13-a(3) </a:t>
            </a:r>
            <a:r>
              <a:rPr lang="en-US" sz="1400" dirty="0" smtClean="0"/>
              <a:t>or</a:t>
            </a:r>
            <a:r>
              <a:rPr lang="en-US" sz="1400" b="0" dirty="0" smtClean="0"/>
              <a:t> </a:t>
            </a:r>
            <a:r>
              <a:rPr lang="en-US" sz="1400" b="0" dirty="0"/>
              <a:t>scheduled IME within the 7 day waiting </a:t>
            </a:r>
            <a:r>
              <a:rPr lang="en-US" sz="1400" b="0" dirty="0" smtClean="0"/>
              <a:t>period,</a:t>
            </a:r>
          </a:p>
          <a:p>
            <a:pPr lvl="1">
              <a:lnSpc>
                <a:spcPts val="1700"/>
              </a:lnSpc>
              <a:spcBef>
                <a:spcPts val="400"/>
              </a:spcBef>
              <a:buFont typeface="Arial" panose="020B0604020202020204" pitchFamily="34" charset="0"/>
              <a:buChar char="•"/>
            </a:pPr>
            <a:r>
              <a:rPr lang="en-US" sz="1400" b="0" dirty="0" smtClean="0"/>
              <a:t>where </a:t>
            </a:r>
            <a:r>
              <a:rPr lang="en-US" sz="1400" b="0" dirty="0"/>
              <a:t>there is a medical report in the file that indicates the claimant will be out of work for seven days or less and there is no subsequent medical report of disability beyond the waiting </a:t>
            </a:r>
            <a:r>
              <a:rPr lang="en-US" sz="1400" b="0" dirty="0" smtClean="0"/>
              <a:t>period,</a:t>
            </a:r>
          </a:p>
          <a:p>
            <a:pPr lvl="1">
              <a:lnSpc>
                <a:spcPts val="1700"/>
              </a:lnSpc>
              <a:spcBef>
                <a:spcPts val="400"/>
              </a:spcBef>
              <a:buFont typeface="Arial" panose="020B0604020202020204" pitchFamily="34" charset="0"/>
              <a:buChar char="•"/>
            </a:pPr>
            <a:r>
              <a:rPr lang="en-US" sz="1400" b="0" dirty="0" smtClean="0"/>
              <a:t>in </a:t>
            </a:r>
            <a:r>
              <a:rPr lang="en-US" sz="1400" b="0" dirty="0"/>
              <a:t>the rare instance where the medical evidence indicates a partial disability and the claimant has refused light </a:t>
            </a:r>
            <a:r>
              <a:rPr lang="en-US" sz="1400" b="0" dirty="0" smtClean="0"/>
              <a:t>duty,</a:t>
            </a:r>
          </a:p>
          <a:p>
            <a:pPr lvl="1">
              <a:lnSpc>
                <a:spcPts val="1700"/>
              </a:lnSpc>
              <a:spcBef>
                <a:spcPts val="400"/>
              </a:spcBef>
              <a:buFont typeface="Arial" panose="020B0604020202020204" pitchFamily="34" charset="0"/>
              <a:buChar char="•"/>
            </a:pPr>
            <a:r>
              <a:rPr lang="en-US" sz="1400" b="0" dirty="0" smtClean="0"/>
              <a:t>in </a:t>
            </a:r>
            <a:r>
              <a:rPr lang="en-US" sz="1400" b="0" dirty="0"/>
              <a:t>the rare instance where the claimant is losing time due to injuries on multiple claims and carrier is paying on one claim only, pending apportionment.</a:t>
            </a:r>
          </a:p>
        </p:txBody>
      </p:sp>
      <p:sp>
        <p:nvSpPr>
          <p:cNvPr id="5" name="Title 1"/>
          <p:cNvSpPr txBox="1">
            <a:spLocks/>
          </p:cNvSpPr>
          <p:nvPr/>
        </p:nvSpPr>
        <p:spPr>
          <a:xfrm>
            <a:off x="457200" y="361950"/>
            <a:ext cx="29718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SROI </a:t>
            </a:r>
            <a:r>
              <a:rPr lang="en-US" sz="4000" dirty="0" smtClean="0">
                <a:solidFill>
                  <a:srgbClr val="808180"/>
                </a:solidFill>
              </a:rPr>
              <a:t>PD</a:t>
            </a:r>
            <a:endParaRPr lang="en-US" sz="4000" dirty="0">
              <a:solidFill>
                <a:srgbClr val="808180"/>
              </a:solidFill>
            </a:endParaRPr>
          </a:p>
        </p:txBody>
      </p:sp>
    </p:spTree>
    <p:extLst>
      <p:ext uri="{BB962C8B-B14F-4D97-AF65-F5344CB8AC3E}">
        <p14:creationId xmlns:p14="http://schemas.microsoft.com/office/powerpoint/2010/main" val="4055779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70020" y="1123950"/>
            <a:ext cx="7307179" cy="3810000"/>
          </a:xfrm>
        </p:spPr>
        <p:txBody>
          <a:bodyPr/>
          <a:lstStyle/>
          <a:p>
            <a:pPr marL="285750" indent="-285750">
              <a:lnSpc>
                <a:spcPts val="1800"/>
              </a:lnSpc>
              <a:buFont typeface="AppleSDGothicNeo-Regular" charset="-127"/>
              <a:buChar char="◼"/>
            </a:pPr>
            <a:r>
              <a:rPr lang="en-US" sz="1400" b="0" dirty="0"/>
              <a:t>It has been noticed that carriers are using the denial reason narrative on the SROI PD improperly. Some improper reasons being used are:</a:t>
            </a:r>
          </a:p>
          <a:p>
            <a:pPr lvl="1">
              <a:lnSpc>
                <a:spcPts val="1800"/>
              </a:lnSpc>
              <a:spcBef>
                <a:spcPts val="600"/>
              </a:spcBef>
              <a:buFont typeface="Arial" panose="020B0604020202020204" pitchFamily="34" charset="0"/>
              <a:buChar char="•"/>
            </a:pPr>
            <a:r>
              <a:rPr lang="en-US" sz="1400" dirty="0"/>
              <a:t>No lost time beyond seven days</a:t>
            </a:r>
          </a:p>
          <a:p>
            <a:pPr lvl="1">
              <a:lnSpc>
                <a:spcPts val="1800"/>
              </a:lnSpc>
              <a:spcBef>
                <a:spcPts val="600"/>
              </a:spcBef>
              <a:buFont typeface="Arial" panose="020B0604020202020204" pitchFamily="34" charset="0"/>
              <a:buChar char="•"/>
            </a:pPr>
            <a:r>
              <a:rPr lang="en-US" sz="1400" dirty="0"/>
              <a:t>No medical evidence of disability</a:t>
            </a:r>
          </a:p>
          <a:p>
            <a:pPr lvl="1">
              <a:lnSpc>
                <a:spcPts val="1800"/>
              </a:lnSpc>
              <a:spcBef>
                <a:spcPts val="600"/>
              </a:spcBef>
              <a:buFont typeface="Arial" panose="020B0604020202020204" pitchFamily="34" charset="0"/>
              <a:buChar char="•"/>
            </a:pPr>
            <a:r>
              <a:rPr lang="en-US" sz="1400" dirty="0"/>
              <a:t>No prima facie medical</a:t>
            </a:r>
          </a:p>
          <a:p>
            <a:pPr lvl="1">
              <a:lnSpc>
                <a:spcPts val="1800"/>
              </a:lnSpc>
              <a:spcBef>
                <a:spcPts val="600"/>
              </a:spcBef>
              <a:buFont typeface="Arial" panose="020B0604020202020204" pitchFamily="34" charset="0"/>
              <a:buChar char="•"/>
            </a:pPr>
            <a:r>
              <a:rPr lang="en-US" sz="1400" dirty="0"/>
              <a:t>Employer paying </a:t>
            </a:r>
            <a:r>
              <a:rPr lang="en-US" sz="1400" dirty="0" smtClean="0"/>
              <a:t>wages</a:t>
            </a:r>
            <a:endParaRPr lang="en-US" sz="1400" dirty="0"/>
          </a:p>
          <a:p>
            <a:pPr marL="285750" indent="-285750">
              <a:lnSpc>
                <a:spcPts val="1800"/>
              </a:lnSpc>
              <a:spcBef>
                <a:spcPts val="2000"/>
              </a:spcBef>
              <a:buFont typeface="AppleSDGothicNeo-Regular" charset="-127"/>
              <a:buChar char="◼"/>
            </a:pPr>
            <a:r>
              <a:rPr lang="en-US" sz="1400" b="0" dirty="0" smtClean="0"/>
              <a:t>SROI </a:t>
            </a:r>
            <a:r>
              <a:rPr lang="en-US" sz="1400" b="0" dirty="0"/>
              <a:t>PD is filed prior to a SROI IP or any SROI showing the initial payment of </a:t>
            </a:r>
            <a:r>
              <a:rPr lang="en-US" sz="1400" b="0" dirty="0" smtClean="0"/>
              <a:t>indemnity:</a:t>
            </a:r>
          </a:p>
          <a:p>
            <a:pPr marL="685800" indent="-228600">
              <a:lnSpc>
                <a:spcPts val="1800"/>
              </a:lnSpc>
              <a:spcBef>
                <a:spcPts val="600"/>
              </a:spcBef>
              <a:buFont typeface="Arial" panose="020B0604020202020204" pitchFamily="34" charset="0"/>
              <a:buChar char="•"/>
            </a:pPr>
            <a:r>
              <a:rPr lang="en-US" sz="1400" b="0" dirty="0" smtClean="0"/>
              <a:t>SROI </a:t>
            </a:r>
            <a:r>
              <a:rPr lang="en-US" sz="1400" b="0" dirty="0"/>
              <a:t>showing the initial payment is not </a:t>
            </a:r>
            <a:r>
              <a:rPr lang="en-US" sz="1400" b="0" dirty="0" smtClean="0"/>
              <a:t>measured.</a:t>
            </a:r>
          </a:p>
          <a:p>
            <a:pPr marL="685800" indent="-228600">
              <a:lnSpc>
                <a:spcPts val="1800"/>
              </a:lnSpc>
              <a:spcBef>
                <a:spcPts val="600"/>
              </a:spcBef>
              <a:buFont typeface="Arial" panose="020B0604020202020204" pitchFamily="34" charset="0"/>
              <a:buChar char="•"/>
            </a:pPr>
            <a:r>
              <a:rPr lang="en-US" sz="1400" b="0" dirty="0" smtClean="0"/>
              <a:t>The </a:t>
            </a:r>
            <a:r>
              <a:rPr lang="en-US" sz="1400" b="0" dirty="0"/>
              <a:t>SROI PD is reviewed manually, if the SROI PD is found to be used improperly then all penalties that would have been issued </a:t>
            </a:r>
            <a:r>
              <a:rPr lang="en-US" sz="1400" b="0" dirty="0" smtClean="0"/>
              <a:t>through </a:t>
            </a:r>
            <a:r>
              <a:rPr lang="en-US" sz="1400" b="0" dirty="0"/>
              <a:t>Payor Compliance will be assessed by an Administrative Decision.</a:t>
            </a:r>
          </a:p>
        </p:txBody>
      </p:sp>
      <p:sp>
        <p:nvSpPr>
          <p:cNvPr id="5" name="Title 1"/>
          <p:cNvSpPr txBox="1">
            <a:spLocks/>
          </p:cNvSpPr>
          <p:nvPr/>
        </p:nvSpPr>
        <p:spPr>
          <a:xfrm>
            <a:off x="457200" y="361950"/>
            <a:ext cx="29718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SROI </a:t>
            </a:r>
            <a:r>
              <a:rPr lang="en-US" sz="4000" dirty="0" smtClean="0">
                <a:solidFill>
                  <a:srgbClr val="808180"/>
                </a:solidFill>
              </a:rPr>
              <a:t>PD</a:t>
            </a:r>
            <a:endParaRPr lang="en-US" sz="4000" dirty="0">
              <a:solidFill>
                <a:srgbClr val="808180"/>
              </a:solidFill>
            </a:endParaRPr>
          </a:p>
        </p:txBody>
      </p:sp>
    </p:spTree>
    <p:extLst>
      <p:ext uri="{BB962C8B-B14F-4D97-AF65-F5344CB8AC3E}">
        <p14:creationId xmlns:p14="http://schemas.microsoft.com/office/powerpoint/2010/main" val="2892967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063625"/>
            <a:ext cx="7620000" cy="3794125"/>
          </a:xfrm>
        </p:spPr>
        <p:txBody>
          <a:bodyPr/>
          <a:lstStyle/>
          <a:p>
            <a:pPr marL="0" indent="0">
              <a:lnSpc>
                <a:spcPts val="1800"/>
              </a:lnSpc>
              <a:buNone/>
            </a:pPr>
            <a:r>
              <a:rPr lang="en-US" sz="1400" dirty="0" smtClean="0"/>
              <a:t>Incorrect </a:t>
            </a:r>
            <a:r>
              <a:rPr lang="en-US" sz="1400" dirty="0"/>
              <a:t>Type of Loss </a:t>
            </a:r>
            <a:r>
              <a:rPr lang="en-US" sz="1400" dirty="0" smtClean="0"/>
              <a:t>Codes DN0290</a:t>
            </a:r>
            <a:endParaRPr lang="en-US" sz="1400" dirty="0"/>
          </a:p>
          <a:p>
            <a:pPr marL="0" indent="0">
              <a:lnSpc>
                <a:spcPts val="1800"/>
              </a:lnSpc>
              <a:buNone/>
            </a:pPr>
            <a:r>
              <a:rPr lang="en-US" sz="1400" dirty="0"/>
              <a:t>Type Of Loss Code – A code indicating the type of loss being </a:t>
            </a:r>
            <a:r>
              <a:rPr lang="en-US" sz="1400" dirty="0" smtClean="0"/>
              <a:t>reported:</a:t>
            </a:r>
            <a:endParaRPr lang="en-US" sz="1400" dirty="0"/>
          </a:p>
          <a:p>
            <a:pPr marL="365760" lvl="1" indent="0">
              <a:lnSpc>
                <a:spcPts val="1800"/>
              </a:lnSpc>
              <a:spcBef>
                <a:spcPts val="800"/>
              </a:spcBef>
              <a:buNone/>
            </a:pPr>
            <a:r>
              <a:rPr lang="en-US" sz="1400" dirty="0"/>
              <a:t>01 = Traumatic Injury – An injury that is traceable to a definite accident </a:t>
            </a:r>
            <a:r>
              <a:rPr lang="en-US" sz="1400" dirty="0" smtClean="0"/>
              <a:t/>
            </a:r>
            <a:br>
              <a:rPr lang="en-US" sz="1400" dirty="0" smtClean="0"/>
            </a:br>
            <a:r>
              <a:rPr lang="en-US" sz="1400" dirty="0" smtClean="0"/>
              <a:t>during </a:t>
            </a:r>
            <a:r>
              <a:rPr lang="en-US" sz="1400" dirty="0"/>
              <a:t>the worker’s present employment.</a:t>
            </a:r>
          </a:p>
          <a:p>
            <a:pPr marL="365760" lvl="1" indent="0">
              <a:lnSpc>
                <a:spcPts val="1800"/>
              </a:lnSpc>
              <a:spcBef>
                <a:spcPts val="800"/>
              </a:spcBef>
              <a:buNone/>
            </a:pPr>
            <a:r>
              <a:rPr lang="en-US" sz="1400" dirty="0"/>
              <a:t>02 = Occupational Disease – An injury caused by exposure to a disease </a:t>
            </a:r>
            <a:r>
              <a:rPr lang="en-US" sz="1400" dirty="0" smtClean="0"/>
              <a:t/>
            </a:r>
            <a:br>
              <a:rPr lang="en-US" sz="1400" dirty="0" smtClean="0"/>
            </a:br>
            <a:r>
              <a:rPr lang="en-US" sz="1400" dirty="0" smtClean="0"/>
              <a:t>producing </a:t>
            </a:r>
            <a:r>
              <a:rPr lang="en-US" sz="1400" dirty="0"/>
              <a:t>agent in the worker’s occupational environment. </a:t>
            </a:r>
          </a:p>
          <a:p>
            <a:pPr marL="365760" lvl="1" indent="0">
              <a:lnSpc>
                <a:spcPts val="1800"/>
              </a:lnSpc>
              <a:spcBef>
                <a:spcPts val="800"/>
              </a:spcBef>
              <a:buNone/>
            </a:pPr>
            <a:r>
              <a:rPr lang="en-US" sz="1400" dirty="0"/>
              <a:t>03 = Cumulative Injury (other than disease) – An injury having occurred from or aggravated by, a repetitive employment activity</a:t>
            </a:r>
            <a:r>
              <a:rPr lang="en-US" sz="1400" dirty="0" smtClean="0"/>
              <a:t>.</a:t>
            </a:r>
            <a:endParaRPr lang="en-US" sz="1400" dirty="0"/>
          </a:p>
          <a:p>
            <a:pPr marL="0" indent="0">
              <a:lnSpc>
                <a:spcPts val="1800"/>
              </a:lnSpc>
              <a:spcBef>
                <a:spcPts val="1200"/>
              </a:spcBef>
              <a:buNone/>
            </a:pPr>
            <a:r>
              <a:rPr lang="en-US" sz="1400" dirty="0"/>
              <a:t>Type of loss codes 02 and 03 are excluded from measurement. </a:t>
            </a:r>
            <a:r>
              <a:rPr lang="en-US" sz="1400" dirty="0" smtClean="0"/>
              <a:t>However, all </a:t>
            </a:r>
            <a:r>
              <a:rPr lang="en-US" sz="1400" dirty="0"/>
              <a:t>filings made with Type of Loss Code 02 or 03 </a:t>
            </a:r>
            <a:r>
              <a:rPr lang="en-US" sz="1400" dirty="0" smtClean="0"/>
              <a:t>will be scrutinized manually</a:t>
            </a:r>
            <a:r>
              <a:rPr lang="en-US" sz="1400" dirty="0"/>
              <a:t>. </a:t>
            </a:r>
            <a:endParaRPr lang="en-US" sz="1400" dirty="0" smtClean="0"/>
          </a:p>
          <a:p>
            <a:pPr marL="0" indent="0">
              <a:lnSpc>
                <a:spcPts val="1800"/>
              </a:lnSpc>
              <a:spcBef>
                <a:spcPts val="1200"/>
              </a:spcBef>
              <a:buNone/>
            </a:pPr>
            <a:r>
              <a:rPr lang="en-US" sz="1400" dirty="0" smtClean="0"/>
              <a:t>In the event that it is determined the Type of Loss Code was used improperly, the Carrier </a:t>
            </a:r>
            <a:r>
              <a:rPr lang="en-US" sz="1400" dirty="0"/>
              <a:t>will be notified to file their SROI 02 making the necessary </a:t>
            </a:r>
            <a:r>
              <a:rPr lang="en-US" sz="1400" dirty="0" smtClean="0"/>
              <a:t>correction. </a:t>
            </a:r>
            <a:r>
              <a:rPr lang="en-US" sz="1400" dirty="0"/>
              <a:t>Once the form is </a:t>
            </a:r>
            <a:r>
              <a:rPr lang="en-US" sz="1400" dirty="0" smtClean="0"/>
              <a:t>corrected the initial filing </a:t>
            </a:r>
            <a:r>
              <a:rPr lang="en-US" sz="1400" dirty="0"/>
              <a:t>will be measured for timeliness for all categories</a:t>
            </a:r>
            <a:r>
              <a:rPr lang="en-US" sz="1400" dirty="0" smtClean="0"/>
              <a:t>.</a:t>
            </a:r>
            <a:endParaRPr lang="en-US" sz="14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Type of Loss Code</a:t>
            </a:r>
            <a:endParaRPr lang="en-US" sz="4000" dirty="0">
              <a:solidFill>
                <a:srgbClr val="7A9FA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361950"/>
            <a:ext cx="1612900" cy="2260600"/>
          </a:xfrm>
          <a:prstGeom prst="rect">
            <a:avLst/>
          </a:prstGeom>
        </p:spPr>
      </p:pic>
    </p:spTree>
    <p:extLst>
      <p:ext uri="{BB962C8B-B14F-4D97-AF65-F5344CB8AC3E}">
        <p14:creationId xmlns:p14="http://schemas.microsoft.com/office/powerpoint/2010/main" val="1279877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038350"/>
            <a:ext cx="5372100" cy="828652"/>
          </a:xfrm>
        </p:spPr>
        <p:txBody>
          <a:bodyPr/>
          <a:lstStyle/>
          <a:p>
            <a:r>
              <a:rPr lang="en-US" sz="4800" dirty="0" smtClean="0"/>
              <a:t>No Medical</a:t>
            </a:r>
            <a:endParaRPr lang="en-US" sz="4800" dirty="0"/>
          </a:p>
        </p:txBody>
      </p:sp>
      <p:sp>
        <p:nvSpPr>
          <p:cNvPr id="3" name="Text Placeholder 2"/>
          <p:cNvSpPr txBox="1">
            <a:spLocks/>
          </p:cNvSpPr>
          <p:nvPr/>
        </p:nvSpPr>
        <p:spPr>
          <a:xfrm>
            <a:off x="419099" y="3105150"/>
            <a:ext cx="5219701" cy="1066800"/>
          </a:xfrm>
          <a:prstGeom prst="rect">
            <a:avLst/>
          </a:prstGeom>
        </p:spPr>
        <p:txBody>
          <a:bodyPr vert="horz" lIns="0" tIns="0" rIns="0" bIns="0" rtlCol="0" anchor="t">
            <a:noAutofit/>
          </a:bodyPr>
          <a:lst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Proper E-Claims Filing</a:t>
            </a:r>
            <a:endParaRPr lang="en-US" sz="2600" dirty="0"/>
          </a:p>
        </p:txBody>
      </p:sp>
    </p:spTree>
    <p:extLst>
      <p:ext uri="{BB962C8B-B14F-4D97-AF65-F5344CB8AC3E}">
        <p14:creationId xmlns:p14="http://schemas.microsoft.com/office/powerpoint/2010/main" val="284903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61950"/>
            <a:ext cx="8229600" cy="701675"/>
          </a:xfrm>
        </p:spPr>
        <p:txBody>
          <a:bodyPr/>
          <a:lstStyle/>
          <a:p>
            <a:r>
              <a:rPr lang="en-US" sz="4000" dirty="0" smtClean="0">
                <a:solidFill>
                  <a:srgbClr val="7A9FA1"/>
                </a:solidFill>
              </a:rPr>
              <a:t>Payor Compliance</a:t>
            </a:r>
            <a:endParaRPr lang="en-US" sz="4000" dirty="0">
              <a:solidFill>
                <a:srgbClr val="7A9FA1"/>
              </a:solidFill>
            </a:endParaRPr>
          </a:p>
        </p:txBody>
      </p:sp>
      <p:sp>
        <p:nvSpPr>
          <p:cNvPr id="4" name="Content Placeholder 3"/>
          <p:cNvSpPr>
            <a:spLocks noGrp="1"/>
          </p:cNvSpPr>
          <p:nvPr>
            <p:ph sz="half" idx="2"/>
          </p:nvPr>
        </p:nvSpPr>
        <p:spPr>
          <a:xfrm>
            <a:off x="609600" y="1276350"/>
            <a:ext cx="6096000" cy="3428999"/>
          </a:xfrm>
        </p:spPr>
        <p:txBody>
          <a:bodyPr/>
          <a:lstStyle/>
          <a:p>
            <a:pPr marL="0" indent="0">
              <a:spcBef>
                <a:spcPts val="2000"/>
              </a:spcBef>
              <a:buNone/>
            </a:pPr>
            <a:r>
              <a:rPr lang="en-US" sz="2000" dirty="0"/>
              <a:t>The Board will be measuring timeliness </a:t>
            </a:r>
            <a:r>
              <a:rPr lang="en-US" sz="2000" dirty="0" smtClean="0"/>
              <a:t>of the Subsequent Report of Injury (SROI) </a:t>
            </a:r>
            <a:r>
              <a:rPr lang="en-US" sz="2000" dirty="0"/>
              <a:t>showing initial </a:t>
            </a:r>
            <a:r>
              <a:rPr lang="en-US" sz="2000" dirty="0" smtClean="0"/>
              <a:t>payment</a:t>
            </a:r>
            <a:r>
              <a:rPr lang="en-US" sz="2000" dirty="0"/>
              <a:t>, timeliness of initial payment and timeliness of installment payment. </a:t>
            </a:r>
          </a:p>
          <a:p>
            <a:pPr marL="0" indent="0">
              <a:spcBef>
                <a:spcPts val="2000"/>
              </a:spcBef>
              <a:buNone/>
            </a:pPr>
            <a:r>
              <a:rPr lang="en-US" sz="2000" dirty="0" smtClean="0"/>
              <a:t>The Board will begin to measure SROI transactions received in the first quarter of 2017 on claims with a date of accident of 5/23/14 or after. </a:t>
            </a:r>
          </a:p>
          <a:p>
            <a:pPr marL="0" indent="0">
              <a:spcBef>
                <a:spcPts val="2000"/>
              </a:spcBef>
              <a:buNone/>
            </a:pPr>
            <a:r>
              <a:rPr lang="en-US" sz="2000" dirty="0" smtClean="0"/>
              <a:t>Penalties will be issued in April of 2017.</a:t>
            </a:r>
            <a:endParaRPr lang="en-US" sz="2000" dirty="0"/>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361950"/>
            <a:ext cx="2520029" cy="2575720"/>
          </a:xfrm>
          <a:prstGeom prst="rect">
            <a:avLst/>
          </a:prstGeom>
        </p:spPr>
      </p:pic>
    </p:spTree>
    <p:extLst>
      <p:ext uri="{BB962C8B-B14F-4D97-AF65-F5344CB8AC3E}">
        <p14:creationId xmlns:p14="http://schemas.microsoft.com/office/powerpoint/2010/main" val="38686739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45787"/>
            <a:ext cx="7772400" cy="3459564"/>
          </a:xfrm>
        </p:spPr>
        <p:txBody>
          <a:bodyPr/>
          <a:lstStyle/>
          <a:p>
            <a:pPr marL="0" indent="0">
              <a:lnSpc>
                <a:spcPts val="2000"/>
              </a:lnSpc>
              <a:spcBef>
                <a:spcPts val="1800"/>
              </a:spcBef>
              <a:buNone/>
            </a:pPr>
            <a:r>
              <a:rPr lang="en-US" sz="1600" dirty="0"/>
              <a:t>Payor Options When No Medical Present and the employer has reported a work related accident or injury that is expected to result in compensable lost time</a:t>
            </a:r>
            <a:r>
              <a:rPr lang="en-US" sz="1600" dirty="0" smtClean="0"/>
              <a:t>:</a:t>
            </a:r>
            <a:endParaRPr lang="en-US" sz="1600" dirty="0"/>
          </a:p>
          <a:p>
            <a:pPr marL="0" indent="0">
              <a:lnSpc>
                <a:spcPts val="2000"/>
              </a:lnSpc>
              <a:spcBef>
                <a:spcPts val="1800"/>
              </a:spcBef>
              <a:buNone/>
            </a:pPr>
            <a:r>
              <a:rPr lang="en-US" sz="1600" dirty="0"/>
              <a:t>Option: </a:t>
            </a:r>
            <a:r>
              <a:rPr lang="en-US" sz="1600" b="0" dirty="0"/>
              <a:t>When there is no medical evidence in the file, the carrier may pay at the tentative mild rate pending receipt of medical from the claimant’s treating provider. </a:t>
            </a:r>
            <a:endParaRPr lang="en-US" sz="1600" dirty="0"/>
          </a:p>
          <a:p>
            <a:pPr marL="0" indent="0">
              <a:lnSpc>
                <a:spcPts val="2000"/>
              </a:lnSpc>
              <a:spcBef>
                <a:spcPts val="1800"/>
              </a:spcBef>
              <a:buNone/>
            </a:pPr>
            <a:r>
              <a:rPr lang="en-US" sz="1600" dirty="0"/>
              <a:t>Option: </a:t>
            </a:r>
            <a:r>
              <a:rPr lang="en-US" sz="1600" b="0" dirty="0"/>
              <a:t>The carrier may make payment without prejudice (§21-a) by filing their SROI IP with agreement to compensate code without liability (DN0075</a:t>
            </a:r>
            <a:r>
              <a:rPr lang="en-US" sz="1600" b="0" dirty="0" smtClean="0"/>
              <a:t>)</a:t>
            </a:r>
            <a:endParaRPr lang="en-US" sz="1600" dirty="0"/>
          </a:p>
          <a:p>
            <a:pPr marL="0" indent="0">
              <a:lnSpc>
                <a:spcPts val="2000"/>
              </a:lnSpc>
              <a:spcBef>
                <a:spcPts val="1800"/>
              </a:spcBef>
              <a:buNone/>
            </a:pPr>
            <a:r>
              <a:rPr lang="en-US" sz="1600" dirty="0"/>
              <a:t>Option: </a:t>
            </a:r>
            <a:r>
              <a:rPr lang="en-US" sz="1600" b="0" dirty="0"/>
              <a:t>When no medical evidence is produced within 48 hours of treatment, the carrier may transfer the claimant’s care per 13-a (3) to an authorized treating provider in order to obtain an opinion as to degree of disability and pay benefits in accordance with the physician’s opinion. </a:t>
            </a:r>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Proper E-Claims Filing</a:t>
            </a:r>
            <a:endParaRPr lang="en-US" sz="4000" dirty="0">
              <a:solidFill>
                <a:srgbClr val="7A9FA1"/>
              </a:solidFill>
            </a:endParaRPr>
          </a:p>
        </p:txBody>
      </p:sp>
    </p:spTree>
    <p:extLst>
      <p:ext uri="{BB962C8B-B14F-4D97-AF65-F5344CB8AC3E}">
        <p14:creationId xmlns:p14="http://schemas.microsoft.com/office/powerpoint/2010/main" val="35378655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45786"/>
            <a:ext cx="7924800" cy="3535763"/>
          </a:xfrm>
        </p:spPr>
        <p:txBody>
          <a:bodyPr/>
          <a:lstStyle/>
          <a:p>
            <a:pPr marL="0" indent="0">
              <a:lnSpc>
                <a:spcPts val="2000"/>
              </a:lnSpc>
              <a:spcBef>
                <a:spcPts val="1800"/>
              </a:spcBef>
              <a:buNone/>
            </a:pPr>
            <a:r>
              <a:rPr lang="en-US" sz="1600" dirty="0"/>
              <a:t>Option: </a:t>
            </a:r>
            <a:r>
              <a:rPr lang="en-US" sz="1600" b="0" dirty="0"/>
              <a:t>When there is no medical evidence in the file, the carrier </a:t>
            </a:r>
            <a:r>
              <a:rPr lang="en-US" sz="1600" b="0" dirty="0" smtClean="0"/>
              <a:t/>
            </a:r>
            <a:br>
              <a:rPr lang="en-US" sz="1600" b="0" dirty="0" smtClean="0"/>
            </a:br>
            <a:r>
              <a:rPr lang="en-US" sz="1600" b="0" dirty="0" smtClean="0"/>
              <a:t>may </a:t>
            </a:r>
            <a:r>
              <a:rPr lang="en-US" sz="1600" b="0" dirty="0"/>
              <a:t>choose to obtain an IME per §137 of the Workers </a:t>
            </a:r>
            <a:r>
              <a:rPr lang="en-US" sz="1600" b="0" dirty="0" smtClean="0"/>
              <a:t/>
            </a:r>
            <a:br>
              <a:rPr lang="en-US" sz="1600" b="0" dirty="0" smtClean="0"/>
            </a:br>
            <a:r>
              <a:rPr lang="en-US" sz="1600" b="0" dirty="0" smtClean="0"/>
              <a:t>Compensation Law.</a:t>
            </a:r>
            <a:endParaRPr lang="en-US" sz="1600" dirty="0"/>
          </a:p>
          <a:p>
            <a:pPr marL="0" indent="0">
              <a:lnSpc>
                <a:spcPts val="2000"/>
              </a:lnSpc>
              <a:spcBef>
                <a:spcPts val="1800"/>
              </a:spcBef>
              <a:buNone/>
            </a:pPr>
            <a:r>
              <a:rPr lang="en-US" sz="1600" dirty="0"/>
              <a:t>Option: </a:t>
            </a:r>
            <a:r>
              <a:rPr lang="en-US" sz="1600" b="0" dirty="0"/>
              <a:t>The employer/carrier may choose to use a Preferred Provider Organization (PPO) in accordance with Article 10-A and 12 NYCRR §325-8.1 to 325-8.6, which requires treatment by PPO providers for the first thirty days</a:t>
            </a:r>
            <a:r>
              <a:rPr lang="en-US" sz="1600" b="0" dirty="0" smtClean="0"/>
              <a:t>.</a:t>
            </a:r>
            <a:endParaRPr lang="en-US" sz="1600" dirty="0"/>
          </a:p>
          <a:p>
            <a:pPr marL="0" indent="0">
              <a:lnSpc>
                <a:spcPts val="2000"/>
              </a:lnSpc>
              <a:spcBef>
                <a:spcPts val="1800"/>
              </a:spcBef>
              <a:buNone/>
            </a:pPr>
            <a:r>
              <a:rPr lang="en-US" sz="1600" dirty="0"/>
              <a:t>Option: </a:t>
            </a:r>
            <a:r>
              <a:rPr lang="en-US" sz="1600" b="0" dirty="0"/>
              <a:t>When no medical evidence is sent to the Board file within 30 days from the date the employer had knowledge of the date of disability (DN0281) the carrier may suspend benefits, as the inference of disability contained in the employer’s initial report lasts only a reasonable time. The carrier may, of course, also suspend benefits anytime it receives a C-11 indicating the claimant has RTW</a:t>
            </a:r>
            <a:r>
              <a:rPr lang="en-US" sz="1600" b="0" dirty="0" smtClean="0"/>
              <a:t>.</a:t>
            </a:r>
            <a:endParaRPr lang="en-US" sz="1600" b="0" dirty="0"/>
          </a:p>
        </p:txBody>
      </p:sp>
      <p:sp>
        <p:nvSpPr>
          <p:cNvPr id="6" name="Title 1"/>
          <p:cNvSpPr txBox="1">
            <a:spLocks/>
          </p:cNvSpPr>
          <p:nvPr/>
        </p:nvSpPr>
        <p:spPr>
          <a:xfrm>
            <a:off x="457200" y="361950"/>
            <a:ext cx="64770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Proper E-Claims Filing</a:t>
            </a:r>
            <a:endParaRPr lang="en-US" sz="4000" dirty="0">
              <a:solidFill>
                <a:srgbClr val="7A9FA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361950"/>
            <a:ext cx="1778000" cy="1778000"/>
          </a:xfrm>
          <a:prstGeom prst="rect">
            <a:avLst/>
          </a:prstGeom>
        </p:spPr>
      </p:pic>
    </p:spTree>
    <p:extLst>
      <p:ext uri="{BB962C8B-B14F-4D97-AF65-F5344CB8AC3E}">
        <p14:creationId xmlns:p14="http://schemas.microsoft.com/office/powerpoint/2010/main" val="3286193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038350"/>
            <a:ext cx="6057900" cy="828652"/>
          </a:xfrm>
        </p:spPr>
        <p:txBody>
          <a:bodyPr/>
          <a:lstStyle/>
          <a:p>
            <a:r>
              <a:rPr lang="en-US" sz="4800" dirty="0"/>
              <a:t>Request for Review</a:t>
            </a:r>
          </a:p>
        </p:txBody>
      </p:sp>
      <p:sp>
        <p:nvSpPr>
          <p:cNvPr id="3" name="Text Placeholder 2"/>
          <p:cNvSpPr txBox="1">
            <a:spLocks/>
          </p:cNvSpPr>
          <p:nvPr/>
        </p:nvSpPr>
        <p:spPr>
          <a:xfrm>
            <a:off x="419099" y="3105150"/>
            <a:ext cx="5219701" cy="1066800"/>
          </a:xfrm>
          <a:prstGeom prst="rect">
            <a:avLst/>
          </a:prstGeom>
        </p:spPr>
        <p:txBody>
          <a:bodyPr vert="horz" lIns="0" tIns="0" rIns="0" bIns="0" rtlCol="0" anchor="t">
            <a:noAutofit/>
          </a:bodyPr>
          <a:lst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smtClean="0"/>
              <a:t>Upheld</a:t>
            </a:r>
            <a:r>
              <a:rPr lang="en-US" sz="2800" dirty="0"/>
              <a:t>, Withdrawn or Hearing</a:t>
            </a:r>
            <a:endParaRPr lang="en-US" sz="2600" dirty="0"/>
          </a:p>
        </p:txBody>
      </p:sp>
    </p:spTree>
    <p:extLst>
      <p:ext uri="{BB962C8B-B14F-4D97-AF65-F5344CB8AC3E}">
        <p14:creationId xmlns:p14="http://schemas.microsoft.com/office/powerpoint/2010/main" val="1555543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a:solidFill>
                  <a:srgbClr val="007681"/>
                </a:solidFill>
              </a:rPr>
              <a:t>§25(3)(e), §25(2)(a) and §25(1)(e) </a:t>
            </a:r>
            <a:r>
              <a:rPr lang="en-US" sz="2000" dirty="0" smtClean="0">
                <a:solidFill>
                  <a:srgbClr val="007681"/>
                </a:solidFill>
              </a:rPr>
              <a:t>Penalty Process</a:t>
            </a:r>
            <a:endParaRPr lang="en-US" sz="2000" dirty="0">
              <a:solidFill>
                <a:srgbClr val="007681"/>
              </a:solidFill>
            </a:endParaRPr>
          </a:p>
        </p:txBody>
      </p:sp>
      <p:sp>
        <p:nvSpPr>
          <p:cNvPr id="3" name="Content Placeholder 2"/>
          <p:cNvSpPr>
            <a:spLocks noGrp="1"/>
          </p:cNvSpPr>
          <p:nvPr>
            <p:ph sz="half" idx="2"/>
          </p:nvPr>
        </p:nvSpPr>
        <p:spPr>
          <a:xfrm>
            <a:off x="762000" y="1570037"/>
            <a:ext cx="7772400" cy="3287714"/>
          </a:xfrm>
        </p:spPr>
        <p:txBody>
          <a:bodyPr/>
          <a:lstStyle/>
          <a:p>
            <a:pPr marL="285750" indent="-285750">
              <a:lnSpc>
                <a:spcPts val="1600"/>
              </a:lnSpc>
              <a:spcBef>
                <a:spcPts val="900"/>
              </a:spcBef>
              <a:buFont typeface="AppleSDGothicNeo-Regular" charset="-127"/>
              <a:buChar char="◼"/>
            </a:pPr>
            <a:r>
              <a:rPr lang="en-US" sz="1300" b="0" dirty="0"/>
              <a:t>Reports are </a:t>
            </a:r>
            <a:r>
              <a:rPr lang="en-US" sz="1300" b="0" dirty="0" smtClean="0"/>
              <a:t>posted </a:t>
            </a:r>
            <a:r>
              <a:rPr lang="en-US" sz="1300" b="0" dirty="0"/>
              <a:t>to the Board’s web site at www.wcb.ny.gov on the 15th of the following month, or next business day after the quarter being measured </a:t>
            </a:r>
            <a:r>
              <a:rPr lang="en-US" sz="1300" b="0" dirty="0" smtClean="0"/>
              <a:t>using </a:t>
            </a:r>
            <a:r>
              <a:rPr lang="en-US" sz="1300" b="0" dirty="0"/>
              <a:t>the Payor Compliance web </a:t>
            </a:r>
            <a:r>
              <a:rPr lang="en-US" sz="1300" b="0" dirty="0" smtClean="0"/>
              <a:t>application.</a:t>
            </a:r>
          </a:p>
          <a:p>
            <a:pPr marL="285750" indent="-285750">
              <a:lnSpc>
                <a:spcPts val="1600"/>
              </a:lnSpc>
              <a:spcBef>
                <a:spcPts val="900"/>
              </a:spcBef>
              <a:buFont typeface="AppleSDGothicNeo-Regular" charset="-127"/>
              <a:buChar char="◼"/>
            </a:pPr>
            <a:r>
              <a:rPr lang="en-US" sz="1300" b="0" dirty="0" smtClean="0"/>
              <a:t>Proposed </a:t>
            </a:r>
            <a:r>
              <a:rPr lang="en-US" sz="1300" b="0" dirty="0"/>
              <a:t>Penalty letters or Met Performance letters are mailed the same day the reports are posted, but are postdated 2 days </a:t>
            </a:r>
            <a:r>
              <a:rPr lang="en-US" sz="1300" b="0" dirty="0" smtClean="0"/>
              <a:t>later.</a:t>
            </a:r>
          </a:p>
          <a:p>
            <a:pPr marL="285750" indent="-285750">
              <a:lnSpc>
                <a:spcPts val="1600"/>
              </a:lnSpc>
              <a:spcBef>
                <a:spcPts val="900"/>
              </a:spcBef>
              <a:buFont typeface="AppleSDGothicNeo-Regular" charset="-127"/>
              <a:buChar char="◼"/>
            </a:pPr>
            <a:r>
              <a:rPr lang="en-US" sz="1300" b="0" dirty="0" smtClean="0"/>
              <a:t>The </a:t>
            </a:r>
            <a:r>
              <a:rPr lang="en-US" sz="1300" b="0" dirty="0"/>
              <a:t>Carrier/TPA will have 30 days from the date of the proposed penalty notice to review the cases that are considered late and request </a:t>
            </a:r>
            <a:r>
              <a:rPr lang="en-US" sz="1300" b="0" dirty="0" smtClean="0"/>
              <a:t>review.</a:t>
            </a:r>
          </a:p>
          <a:p>
            <a:pPr marL="285750" indent="-285750">
              <a:lnSpc>
                <a:spcPts val="1600"/>
              </a:lnSpc>
              <a:spcBef>
                <a:spcPts val="900"/>
              </a:spcBef>
              <a:buFont typeface="AppleSDGothicNeo-Regular" charset="-127"/>
              <a:buChar char="◼"/>
            </a:pPr>
            <a:r>
              <a:rPr lang="en-US" sz="1300" b="0" dirty="0" smtClean="0"/>
              <a:t>The </a:t>
            </a:r>
            <a:r>
              <a:rPr lang="en-US" sz="1300" b="0" dirty="0"/>
              <a:t>Carrier/TPA will request review of the case(s) electronically on the Boards webpage using the Payor Compliance </a:t>
            </a:r>
            <a:r>
              <a:rPr lang="en-US" sz="1300" b="0" dirty="0" smtClean="0"/>
              <a:t>application.</a:t>
            </a:r>
          </a:p>
          <a:p>
            <a:pPr marL="285750" indent="-285750">
              <a:lnSpc>
                <a:spcPts val="1600"/>
              </a:lnSpc>
              <a:spcBef>
                <a:spcPts val="900"/>
              </a:spcBef>
              <a:buFont typeface="AppleSDGothicNeo-Regular" charset="-127"/>
              <a:buChar char="◼"/>
            </a:pPr>
            <a:r>
              <a:rPr lang="en-US" sz="1300" b="0" dirty="0" smtClean="0"/>
              <a:t>The </a:t>
            </a:r>
            <a:r>
              <a:rPr lang="en-US" sz="1300" b="0" dirty="0"/>
              <a:t>Carrier/TPA will need to state the reason for their request for review (text box) and will be able to upload and attach proof to their </a:t>
            </a:r>
            <a:r>
              <a:rPr lang="en-US" sz="1300" b="0" dirty="0" smtClean="0"/>
              <a:t>request.</a:t>
            </a:r>
          </a:p>
          <a:p>
            <a:pPr marL="285750" indent="-285750">
              <a:lnSpc>
                <a:spcPts val="1600"/>
              </a:lnSpc>
              <a:spcBef>
                <a:spcPts val="900"/>
              </a:spcBef>
              <a:buFont typeface="AppleSDGothicNeo-Regular" charset="-127"/>
              <a:buChar char="◼"/>
            </a:pPr>
            <a:r>
              <a:rPr lang="en-US" sz="1300" b="0" dirty="0" smtClean="0"/>
              <a:t>After </a:t>
            </a:r>
            <a:r>
              <a:rPr lang="en-US" sz="1300" b="0" dirty="0"/>
              <a:t>30 days has lapsed, the Board will review the Carriers/TPA’s request for review and determine whether the penalty should be upheld or withdrawn</a:t>
            </a:r>
            <a:r>
              <a:rPr lang="en-US" sz="1300" b="0" dirty="0" smtClean="0"/>
              <a:t>.</a:t>
            </a:r>
            <a:endParaRPr lang="en-US" sz="1300" b="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Request for Review</a:t>
            </a:r>
            <a:endParaRPr lang="en-US" sz="4000" dirty="0">
              <a:solidFill>
                <a:srgbClr val="7A9FA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319262">
            <a:off x="7781941" y="176256"/>
            <a:ext cx="871784" cy="1680002"/>
          </a:xfrm>
          <a:prstGeom prst="rect">
            <a:avLst/>
          </a:prstGeom>
        </p:spPr>
      </p:pic>
    </p:spTree>
    <p:extLst>
      <p:ext uri="{BB962C8B-B14F-4D97-AF65-F5344CB8AC3E}">
        <p14:creationId xmlns:p14="http://schemas.microsoft.com/office/powerpoint/2010/main" val="4095967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76350"/>
            <a:ext cx="7543800" cy="3581400"/>
          </a:xfrm>
        </p:spPr>
        <p:txBody>
          <a:bodyPr/>
          <a:lstStyle/>
          <a:p>
            <a:pPr marL="0" indent="0">
              <a:lnSpc>
                <a:spcPts val="2000"/>
              </a:lnSpc>
              <a:buNone/>
            </a:pPr>
            <a:r>
              <a:rPr lang="en-US" sz="1600" dirty="0"/>
              <a:t>If the penalty is withdrawn for a §25(3)(e) penalty, the Carrier/TPA will be able to see on the Boards webpage that their penalty amount and percentage of timely filings for that quarter has been updated with the new figures</a:t>
            </a:r>
            <a:r>
              <a:rPr lang="en-US" sz="1600" dirty="0" smtClean="0"/>
              <a:t>.</a:t>
            </a:r>
            <a:endParaRPr lang="en-US" sz="1600" dirty="0"/>
          </a:p>
          <a:p>
            <a:pPr marL="514350" lvl="1" indent="-285750">
              <a:lnSpc>
                <a:spcPts val="2000"/>
              </a:lnSpc>
              <a:spcBef>
                <a:spcPts val="800"/>
              </a:spcBef>
              <a:buFont typeface="AppleSDGothicNeo-Regular" charset="-127"/>
              <a:buChar char="◼"/>
            </a:pPr>
            <a:r>
              <a:rPr lang="en-US" sz="1600" dirty="0" smtClean="0"/>
              <a:t>If </a:t>
            </a:r>
            <a:r>
              <a:rPr lang="en-US" sz="1600" dirty="0"/>
              <a:t>withdrawing a penalty results in the carrier meeting the performance standard for </a:t>
            </a:r>
            <a:r>
              <a:rPr lang="en-US" sz="1600" dirty="0" smtClean="0"/>
              <a:t>§</a:t>
            </a:r>
            <a:r>
              <a:rPr lang="en-US" sz="1600" dirty="0"/>
              <a:t>25(3)(e) penalties, the carrier will be notified that they have met the </a:t>
            </a:r>
            <a:r>
              <a:rPr lang="en-US" sz="1600" dirty="0" smtClean="0"/>
              <a:t>performance standard </a:t>
            </a:r>
            <a:r>
              <a:rPr lang="en-US" sz="1600" dirty="0"/>
              <a:t>and that additional penalties are </a:t>
            </a:r>
            <a:r>
              <a:rPr lang="en-US" sz="1600" dirty="0" smtClean="0"/>
              <a:t>waived.</a:t>
            </a:r>
          </a:p>
          <a:p>
            <a:pPr marL="514350" lvl="1" indent="-285750">
              <a:lnSpc>
                <a:spcPts val="2000"/>
              </a:lnSpc>
              <a:spcBef>
                <a:spcPts val="800"/>
              </a:spcBef>
              <a:buFont typeface="AppleSDGothicNeo-Regular" charset="-127"/>
              <a:buChar char="◼"/>
            </a:pPr>
            <a:r>
              <a:rPr lang="en-US" sz="1600" dirty="0" smtClean="0"/>
              <a:t>Wait </a:t>
            </a:r>
            <a:r>
              <a:rPr lang="en-US" sz="1600" dirty="0"/>
              <a:t>for invoice to make payment of penalty</a:t>
            </a:r>
            <a:r>
              <a:rPr lang="en-US" sz="1600" dirty="0" smtClean="0"/>
              <a:t>.</a:t>
            </a:r>
            <a:endParaRPr lang="en-US" sz="1600" dirty="0"/>
          </a:p>
          <a:p>
            <a:pPr marL="0" indent="0">
              <a:lnSpc>
                <a:spcPts val="2000"/>
              </a:lnSpc>
              <a:spcBef>
                <a:spcPts val="2000"/>
              </a:spcBef>
              <a:buNone/>
            </a:pPr>
            <a:r>
              <a:rPr lang="en-US" sz="1600" dirty="0"/>
              <a:t>If the penalty is withdrawn for a §25(2)(a) or §25(1)(e) penalty, the Carrier/TPA will receive an Administrative Decision advising of the withdrawal</a:t>
            </a:r>
            <a:r>
              <a:rPr lang="en-US" sz="1600" dirty="0" smtClean="0"/>
              <a:t>.</a:t>
            </a:r>
            <a:endParaRPr lang="en-US" sz="16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Penalty Withdrawn</a:t>
            </a:r>
            <a:endParaRPr lang="en-US" sz="4000" dirty="0">
              <a:solidFill>
                <a:srgbClr val="7A9FA1"/>
              </a:solidFill>
            </a:endParaRPr>
          </a:p>
        </p:txBody>
      </p:sp>
    </p:spTree>
    <p:extLst>
      <p:ext uri="{BB962C8B-B14F-4D97-AF65-F5344CB8AC3E}">
        <p14:creationId xmlns:p14="http://schemas.microsoft.com/office/powerpoint/2010/main" val="2608862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139024"/>
            <a:ext cx="7696200" cy="3642526"/>
          </a:xfrm>
        </p:spPr>
        <p:txBody>
          <a:bodyPr/>
          <a:lstStyle/>
          <a:p>
            <a:pPr marL="0" indent="0">
              <a:lnSpc>
                <a:spcPts val="1800"/>
              </a:lnSpc>
              <a:buNone/>
            </a:pPr>
            <a:r>
              <a:rPr lang="en-US" sz="1400" dirty="0" smtClean="0"/>
              <a:t>Carrier/TPA </a:t>
            </a:r>
            <a:r>
              <a:rPr lang="en-US" sz="1400" dirty="0"/>
              <a:t>will receive an Administrative </a:t>
            </a:r>
            <a:r>
              <a:rPr lang="en-US" sz="1400" dirty="0" smtClean="0"/>
              <a:t>Decision </a:t>
            </a:r>
            <a:r>
              <a:rPr lang="en-US" sz="1400" dirty="0"/>
              <a:t>(AD) advising of so for all penalties issued. The Carrier/TPA has 30 days to object to the Administrative </a:t>
            </a:r>
            <a:r>
              <a:rPr lang="en-US" sz="1400" dirty="0" smtClean="0"/>
              <a:t>Decision </a:t>
            </a:r>
            <a:r>
              <a:rPr lang="en-US" sz="1400" dirty="0"/>
              <a:t>electronically.</a:t>
            </a:r>
          </a:p>
          <a:p>
            <a:pPr marL="514350" lvl="2" indent="-285750">
              <a:lnSpc>
                <a:spcPts val="1800"/>
              </a:lnSpc>
              <a:spcBef>
                <a:spcPts val="400"/>
              </a:spcBef>
              <a:buClr>
                <a:srgbClr val="7A9FA1"/>
              </a:buClr>
              <a:buFont typeface="AppleSDGothicNeo-Regular" charset="-127"/>
              <a:buChar char="◼"/>
            </a:pPr>
            <a:r>
              <a:rPr lang="en-US" sz="1400" dirty="0"/>
              <a:t>The Carrier/TPA will need to state the reason for their objection (text box) and will be able </a:t>
            </a:r>
            <a:r>
              <a:rPr lang="en-US" sz="1400" dirty="0" smtClean="0"/>
              <a:t>to </a:t>
            </a:r>
            <a:r>
              <a:rPr lang="en-US" sz="1400" dirty="0"/>
              <a:t>upload and attach proof to their request.</a:t>
            </a:r>
          </a:p>
          <a:p>
            <a:pPr marL="514350" lvl="2" indent="-285750">
              <a:lnSpc>
                <a:spcPts val="1800"/>
              </a:lnSpc>
              <a:spcBef>
                <a:spcPts val="400"/>
              </a:spcBef>
              <a:buClr>
                <a:srgbClr val="7A9FA1"/>
              </a:buClr>
              <a:buFont typeface="AppleSDGothicNeo-Regular" charset="-127"/>
              <a:buChar char="◼"/>
            </a:pPr>
            <a:r>
              <a:rPr lang="en-US" sz="1400" dirty="0"/>
              <a:t>Objections to this decision made without reasonable grounds are subject to additional </a:t>
            </a:r>
            <a:r>
              <a:rPr lang="en-US" sz="1400" dirty="0" smtClean="0"/>
              <a:t>penalties </a:t>
            </a:r>
            <a:r>
              <a:rPr lang="en-US" sz="1400" dirty="0"/>
              <a:t>under WCL §114-a(3</a:t>
            </a:r>
            <a:r>
              <a:rPr lang="en-US" sz="1400" dirty="0" smtClean="0"/>
              <a:t>).</a:t>
            </a:r>
          </a:p>
          <a:p>
            <a:pPr marL="0" indent="0">
              <a:lnSpc>
                <a:spcPts val="1800"/>
              </a:lnSpc>
              <a:buClr>
                <a:srgbClr val="458993"/>
              </a:buClr>
              <a:buNone/>
            </a:pPr>
            <a:r>
              <a:rPr lang="en-US" sz="1400" dirty="0" smtClean="0"/>
              <a:t>§25(3)(e) penalties</a:t>
            </a:r>
          </a:p>
          <a:p>
            <a:pPr marL="514350" lvl="2" indent="-285750">
              <a:lnSpc>
                <a:spcPts val="1800"/>
              </a:lnSpc>
              <a:spcBef>
                <a:spcPts val="400"/>
              </a:spcBef>
              <a:buClr>
                <a:srgbClr val="7A9FA1"/>
              </a:buClr>
              <a:buFont typeface="AppleSDGothicNeo-Regular" charset="-127"/>
              <a:buChar char="◼"/>
            </a:pPr>
            <a:r>
              <a:rPr lang="en-US" sz="1400" dirty="0" smtClean="0"/>
              <a:t>If </a:t>
            </a:r>
            <a:r>
              <a:rPr lang="en-US" sz="1400" dirty="0"/>
              <a:t>objection to AD is related to a §25(3)(e) penalty, case moves to the hearing process</a:t>
            </a:r>
            <a:r>
              <a:rPr lang="en-US" sz="1400" dirty="0" smtClean="0"/>
              <a:t>.</a:t>
            </a:r>
          </a:p>
          <a:p>
            <a:pPr marL="0" indent="0">
              <a:lnSpc>
                <a:spcPts val="1800"/>
              </a:lnSpc>
              <a:buClr>
                <a:srgbClr val="458993"/>
              </a:buClr>
              <a:buNone/>
            </a:pPr>
            <a:r>
              <a:rPr lang="en-US" sz="1400" dirty="0" smtClean="0"/>
              <a:t>§25(2)(a) &amp; §25(1)(e) penalties</a:t>
            </a:r>
          </a:p>
          <a:p>
            <a:pPr marL="514350" lvl="2" indent="-285750">
              <a:lnSpc>
                <a:spcPts val="1800"/>
              </a:lnSpc>
              <a:spcBef>
                <a:spcPts val="400"/>
              </a:spcBef>
              <a:buClr>
                <a:srgbClr val="7A9FA1"/>
              </a:buClr>
              <a:buFont typeface="AppleSDGothicNeo-Regular" charset="-127"/>
              <a:buChar char="◼"/>
            </a:pPr>
            <a:r>
              <a:rPr lang="en-US" sz="1400" dirty="0" smtClean="0"/>
              <a:t>If </a:t>
            </a:r>
            <a:r>
              <a:rPr lang="en-US" sz="1400" dirty="0"/>
              <a:t>withdrawn – AD issued to Carrier/TPA advising of withdrawal.</a:t>
            </a:r>
          </a:p>
          <a:p>
            <a:pPr marL="514350" lvl="2" indent="-285750">
              <a:lnSpc>
                <a:spcPts val="1800"/>
              </a:lnSpc>
              <a:spcBef>
                <a:spcPts val="400"/>
              </a:spcBef>
              <a:buClr>
                <a:srgbClr val="7A9FA1"/>
              </a:buClr>
              <a:buFont typeface="AppleSDGothicNeo-Regular" charset="-127"/>
              <a:buChar char="◼"/>
            </a:pPr>
            <a:r>
              <a:rPr lang="en-US" sz="1400" dirty="0" smtClean="0"/>
              <a:t>If </a:t>
            </a:r>
            <a:r>
              <a:rPr lang="en-US" sz="1400" dirty="0"/>
              <a:t>upheld – second AD will be issued to all parties (carrier, TPA, claimant, claimant </a:t>
            </a:r>
            <a:r>
              <a:rPr lang="en-US" sz="1400" dirty="0" smtClean="0"/>
              <a:t>attorney</a:t>
            </a:r>
            <a:r>
              <a:rPr lang="en-US" sz="1400" dirty="0"/>
              <a:t>) awarding the penalty as these penalties are payable to the claimant</a:t>
            </a:r>
            <a:r>
              <a:rPr lang="en-US" sz="1400" dirty="0" smtClean="0"/>
              <a:t>.</a:t>
            </a:r>
            <a:endParaRPr lang="en-US" sz="1400"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Penalty Upheld</a:t>
            </a:r>
            <a:endParaRPr lang="en-US" sz="4000" dirty="0">
              <a:solidFill>
                <a:srgbClr val="7A9FA1"/>
              </a:solidFill>
            </a:endParaRPr>
          </a:p>
        </p:txBody>
      </p:sp>
    </p:spTree>
    <p:extLst>
      <p:ext uri="{BB962C8B-B14F-4D97-AF65-F5344CB8AC3E}">
        <p14:creationId xmlns:p14="http://schemas.microsoft.com/office/powerpoint/2010/main" val="17111423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00150"/>
            <a:ext cx="7924800" cy="3733800"/>
          </a:xfrm>
        </p:spPr>
        <p:txBody>
          <a:bodyPr/>
          <a:lstStyle/>
          <a:p>
            <a:pPr marL="0" indent="0">
              <a:lnSpc>
                <a:spcPts val="1800"/>
              </a:lnSpc>
              <a:spcBef>
                <a:spcPts val="600"/>
              </a:spcBef>
              <a:buNone/>
            </a:pPr>
            <a:r>
              <a:rPr lang="en-US" sz="1800" dirty="0">
                <a:solidFill>
                  <a:srgbClr val="007681"/>
                </a:solidFill>
              </a:rPr>
              <a:t>All parties have 30 days to object to the second Administrative </a:t>
            </a:r>
            <a:r>
              <a:rPr lang="en-US" sz="1800" dirty="0" smtClean="0">
                <a:solidFill>
                  <a:srgbClr val="007681"/>
                </a:solidFill>
              </a:rPr>
              <a:t>Decision.</a:t>
            </a:r>
          </a:p>
          <a:p>
            <a:pPr marL="0" indent="0">
              <a:lnSpc>
                <a:spcPts val="1800"/>
              </a:lnSpc>
              <a:spcBef>
                <a:spcPts val="600"/>
              </a:spcBef>
              <a:buNone/>
            </a:pPr>
            <a:r>
              <a:rPr lang="en-US" sz="1600" dirty="0" smtClean="0"/>
              <a:t>§</a:t>
            </a:r>
            <a:r>
              <a:rPr lang="en-US" sz="1600" dirty="0"/>
              <a:t>25(2)(a) penalties</a:t>
            </a:r>
          </a:p>
          <a:p>
            <a:pPr marL="285750" indent="-285750">
              <a:lnSpc>
                <a:spcPts val="1800"/>
              </a:lnSpc>
              <a:spcBef>
                <a:spcPts val="600"/>
              </a:spcBef>
              <a:buFont typeface="AppleSDGothicNeo-Regular" charset="-127"/>
              <a:buChar char="◼"/>
            </a:pPr>
            <a:r>
              <a:rPr lang="en-US" sz="1400" dirty="0"/>
              <a:t>Carriers/TPA’s must object electronically.</a:t>
            </a:r>
          </a:p>
          <a:p>
            <a:pPr marL="651510" lvl="1" indent="-285750">
              <a:lnSpc>
                <a:spcPts val="1800"/>
              </a:lnSpc>
              <a:spcBef>
                <a:spcPts val="200"/>
              </a:spcBef>
              <a:buFont typeface="LucidaGrande" charset="0"/>
              <a:buChar char="●"/>
            </a:pPr>
            <a:r>
              <a:rPr lang="en-US" sz="1400" dirty="0"/>
              <a:t>At the time of objection the carrier/TPA will be required to either waive or not waive their right to hearing. </a:t>
            </a:r>
          </a:p>
          <a:p>
            <a:pPr marL="1234440" lvl="3" indent="-228600">
              <a:lnSpc>
                <a:spcPts val="1800"/>
              </a:lnSpc>
              <a:spcBef>
                <a:spcPts val="0"/>
              </a:spcBef>
              <a:buFont typeface="Arial" charset="0"/>
              <a:buChar char="•"/>
            </a:pPr>
            <a:r>
              <a:rPr lang="en-US" sz="1200" dirty="0"/>
              <a:t>Waive right to hearing – Proposed Decision is issued with outcome</a:t>
            </a:r>
          </a:p>
          <a:p>
            <a:pPr marL="1234440" lvl="3" indent="-228600">
              <a:lnSpc>
                <a:spcPts val="1800"/>
              </a:lnSpc>
              <a:spcBef>
                <a:spcPts val="0"/>
              </a:spcBef>
              <a:buFont typeface="Arial" charset="0"/>
              <a:buChar char="•"/>
            </a:pPr>
            <a:r>
              <a:rPr lang="en-US" sz="1200" dirty="0"/>
              <a:t>Not waive their right to hearing – Case goes to Hearing </a:t>
            </a:r>
            <a:r>
              <a:rPr lang="en-US" sz="1200" dirty="0" smtClean="0"/>
              <a:t>Process</a:t>
            </a:r>
            <a:endParaRPr lang="en-US" sz="1200" dirty="0"/>
          </a:p>
          <a:p>
            <a:pPr marL="651510" lvl="1" indent="-285750">
              <a:lnSpc>
                <a:spcPts val="1800"/>
              </a:lnSpc>
              <a:spcBef>
                <a:spcPts val="200"/>
              </a:spcBef>
              <a:buFont typeface="LucidaGrande" charset="0"/>
              <a:buChar char="●"/>
            </a:pPr>
            <a:r>
              <a:rPr lang="en-US" sz="1400" dirty="0"/>
              <a:t>Claimant/Claimant attorney can object by e-mail or in writing.</a:t>
            </a:r>
          </a:p>
          <a:p>
            <a:pPr marL="1234440" lvl="2" indent="-228600">
              <a:lnSpc>
                <a:spcPts val="1800"/>
              </a:lnSpc>
              <a:spcBef>
                <a:spcPts val="200"/>
              </a:spcBef>
            </a:pPr>
            <a:r>
              <a:rPr lang="en-US" sz="1200" dirty="0"/>
              <a:t>If objection received case goes to hearing process</a:t>
            </a:r>
            <a:r>
              <a:rPr lang="en-US" sz="1200" dirty="0" smtClean="0"/>
              <a:t>.</a:t>
            </a:r>
            <a:endParaRPr lang="en-US" sz="1200" dirty="0"/>
          </a:p>
          <a:p>
            <a:pPr marL="0" indent="0">
              <a:lnSpc>
                <a:spcPts val="1800"/>
              </a:lnSpc>
              <a:spcBef>
                <a:spcPts val="600"/>
              </a:spcBef>
              <a:buNone/>
            </a:pPr>
            <a:r>
              <a:rPr lang="en-US" sz="1600" dirty="0"/>
              <a:t>§25(1)(e) penalties</a:t>
            </a:r>
          </a:p>
          <a:p>
            <a:pPr marL="285750" indent="-285750">
              <a:lnSpc>
                <a:spcPts val="1800"/>
              </a:lnSpc>
              <a:spcBef>
                <a:spcPts val="600"/>
              </a:spcBef>
              <a:buFont typeface="AppleSDGothicNeo-Regular" charset="-127"/>
              <a:buChar char="◼"/>
            </a:pPr>
            <a:r>
              <a:rPr lang="en-US" sz="1400" dirty="0"/>
              <a:t>Carriers/TPA’s must object electronically.</a:t>
            </a:r>
          </a:p>
          <a:p>
            <a:pPr marL="285750" indent="-285750">
              <a:lnSpc>
                <a:spcPts val="1800"/>
              </a:lnSpc>
              <a:spcBef>
                <a:spcPts val="600"/>
              </a:spcBef>
              <a:buFont typeface="AppleSDGothicNeo-Regular" charset="-127"/>
              <a:buChar char="◼"/>
            </a:pPr>
            <a:r>
              <a:rPr lang="en-US" sz="1400" dirty="0"/>
              <a:t>Claimant/Claimant attorney can object by e-mail or in writing.</a:t>
            </a:r>
          </a:p>
          <a:p>
            <a:pPr marL="651510" lvl="1" indent="-285750">
              <a:lnSpc>
                <a:spcPts val="1800"/>
              </a:lnSpc>
              <a:spcBef>
                <a:spcPts val="200"/>
              </a:spcBef>
              <a:buFont typeface="LucidaGrande" charset="0"/>
              <a:buChar char="●"/>
            </a:pPr>
            <a:r>
              <a:rPr lang="en-US" sz="1400" dirty="0"/>
              <a:t>If objection received case goes to hearing process</a:t>
            </a:r>
            <a:r>
              <a:rPr lang="en-US" sz="1400" dirty="0" smtClean="0"/>
              <a:t>.</a:t>
            </a:r>
            <a:endParaRPr lang="en-US" sz="1400" dirty="0"/>
          </a:p>
        </p:txBody>
      </p:sp>
      <p:sp>
        <p:nvSpPr>
          <p:cNvPr id="5" name="Title 1"/>
          <p:cNvSpPr txBox="1">
            <a:spLocks/>
          </p:cNvSpPr>
          <p:nvPr/>
        </p:nvSpPr>
        <p:spPr>
          <a:xfrm>
            <a:off x="457200" y="361950"/>
            <a:ext cx="43434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Penalty Upheld</a:t>
            </a:r>
            <a:endParaRPr lang="en-US" sz="4000" dirty="0">
              <a:solidFill>
                <a:srgbClr val="7A9FA1"/>
              </a:solidFill>
            </a:endParaRPr>
          </a:p>
        </p:txBody>
      </p:sp>
    </p:spTree>
    <p:extLst>
      <p:ext uri="{BB962C8B-B14F-4D97-AF65-F5344CB8AC3E}">
        <p14:creationId xmlns:p14="http://schemas.microsoft.com/office/powerpoint/2010/main" val="4079347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00149"/>
            <a:ext cx="6553200" cy="3733801"/>
          </a:xfrm>
        </p:spPr>
        <p:txBody>
          <a:bodyPr/>
          <a:lstStyle/>
          <a:p>
            <a:pPr marL="365760" indent="-365760">
              <a:lnSpc>
                <a:spcPts val="1800"/>
              </a:lnSpc>
              <a:buFont typeface="AppleSDGothicNeo-Regular" charset="-127"/>
              <a:buChar char="◼"/>
            </a:pPr>
            <a:r>
              <a:rPr lang="en-US" sz="1600" b="0" dirty="0"/>
              <a:t>Hearings will be done by </a:t>
            </a:r>
            <a:r>
              <a:rPr lang="en-US" sz="1600" b="0" dirty="0" smtClean="0"/>
              <a:t>Phone</a:t>
            </a:r>
            <a:endParaRPr lang="en-US" sz="1600" b="0" dirty="0"/>
          </a:p>
          <a:p>
            <a:pPr marL="365760" indent="-365760">
              <a:lnSpc>
                <a:spcPts val="1800"/>
              </a:lnSpc>
              <a:buFont typeface="AppleSDGothicNeo-Regular" charset="-127"/>
              <a:buChar char="◼"/>
            </a:pPr>
            <a:r>
              <a:rPr lang="en-US" sz="1600" b="0" dirty="0"/>
              <a:t>Carrier/TPA will be required at the time of their objection to give the representatives name and phone number they can be reached at</a:t>
            </a:r>
            <a:r>
              <a:rPr lang="en-US" sz="1600" b="0" dirty="0" smtClean="0"/>
              <a:t>.</a:t>
            </a:r>
            <a:endParaRPr lang="en-US" sz="1600" b="0" dirty="0"/>
          </a:p>
          <a:p>
            <a:pPr marL="365760" indent="-365760">
              <a:lnSpc>
                <a:spcPts val="1800"/>
              </a:lnSpc>
              <a:buFont typeface="AppleSDGothicNeo-Regular" charset="-127"/>
              <a:buChar char="◼"/>
            </a:pPr>
            <a:r>
              <a:rPr lang="en-US" sz="1600" b="0" dirty="0"/>
              <a:t>Hearing notice will be sent to the appropriate parties with the date and time of the hearing. </a:t>
            </a:r>
          </a:p>
          <a:p>
            <a:pPr marL="365760" indent="-365760">
              <a:lnSpc>
                <a:spcPts val="1800"/>
              </a:lnSpc>
              <a:buFont typeface="AppleSDGothicNeo-Regular" charset="-127"/>
              <a:buChar char="◼"/>
            </a:pPr>
            <a:r>
              <a:rPr lang="en-US" sz="1600" b="0" dirty="0"/>
              <a:t>Hearing notice will list cases that will be heard</a:t>
            </a:r>
            <a:r>
              <a:rPr lang="en-US" sz="1600" b="0" dirty="0" smtClean="0"/>
              <a:t>.</a:t>
            </a:r>
            <a:endParaRPr lang="en-US" sz="1600" b="0" dirty="0"/>
          </a:p>
          <a:p>
            <a:pPr marL="365760" indent="-365760">
              <a:lnSpc>
                <a:spcPts val="1800"/>
              </a:lnSpc>
              <a:buFont typeface="AppleSDGothicNeo-Regular" charset="-127"/>
              <a:buChar char="◼"/>
            </a:pPr>
            <a:r>
              <a:rPr lang="en-US" sz="1600" b="0" dirty="0"/>
              <a:t>The sole issue addressed at such hearings will be the penalty issue raised in the initial objection</a:t>
            </a:r>
            <a:r>
              <a:rPr lang="en-US" sz="1600" b="0" dirty="0" smtClean="0"/>
              <a:t>.</a:t>
            </a:r>
            <a:endParaRPr lang="en-US" sz="1600" b="0" dirty="0"/>
          </a:p>
          <a:p>
            <a:pPr marL="365760" indent="-365760">
              <a:lnSpc>
                <a:spcPts val="1800"/>
              </a:lnSpc>
              <a:buFont typeface="AppleSDGothicNeo-Regular" charset="-127"/>
              <a:buChar char="◼"/>
            </a:pPr>
            <a:r>
              <a:rPr lang="en-US" sz="1600" b="0" dirty="0"/>
              <a:t>Hearings will be set by carrier, not by claim, to address all outstanding penalties upheld for that category per quarter</a:t>
            </a:r>
            <a:r>
              <a:rPr lang="en-US" sz="1600" b="0" dirty="0" smtClean="0"/>
              <a:t>.</a:t>
            </a:r>
            <a:endParaRPr lang="en-US" sz="1600" b="0" dirty="0"/>
          </a:p>
          <a:p>
            <a:pPr marL="365760" indent="-365760">
              <a:lnSpc>
                <a:spcPts val="1800"/>
              </a:lnSpc>
              <a:buFont typeface="AppleSDGothicNeo-Regular" charset="-127"/>
              <a:buChar char="◼"/>
            </a:pPr>
            <a:r>
              <a:rPr lang="en-US" sz="1600" b="0" dirty="0"/>
              <a:t>If you wish to appeal the hearing or object to the Proposed Decision you must do so by filing an </a:t>
            </a:r>
            <a:r>
              <a:rPr lang="en-US" sz="1600" b="0" dirty="0" smtClean="0"/>
              <a:t>RB-89 using the current process.</a:t>
            </a:r>
            <a:endParaRPr lang="en-US" sz="1600" b="0" dirty="0"/>
          </a:p>
        </p:txBody>
      </p:sp>
      <p:sp>
        <p:nvSpPr>
          <p:cNvPr id="4" name="Title 1"/>
          <p:cNvSpPr txBox="1">
            <a:spLocks/>
          </p:cNvSpPr>
          <p:nvPr/>
        </p:nvSpPr>
        <p:spPr>
          <a:xfrm>
            <a:off x="457200" y="361950"/>
            <a:ext cx="8229600" cy="914400"/>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Hearing Process</a:t>
            </a:r>
            <a:endParaRPr lang="en-US" sz="4000" dirty="0">
              <a:solidFill>
                <a:srgbClr val="7A9FA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3533" y="361950"/>
            <a:ext cx="1582712" cy="1600200"/>
          </a:xfrm>
          <a:prstGeom prst="rect">
            <a:avLst/>
          </a:prstGeom>
        </p:spPr>
      </p:pic>
    </p:spTree>
    <p:extLst>
      <p:ext uri="{BB962C8B-B14F-4D97-AF65-F5344CB8AC3E}">
        <p14:creationId xmlns:p14="http://schemas.microsoft.com/office/powerpoint/2010/main" val="9903292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038350"/>
            <a:ext cx="6057900" cy="828652"/>
          </a:xfrm>
        </p:spPr>
        <p:txBody>
          <a:bodyPr/>
          <a:lstStyle/>
          <a:p>
            <a:r>
              <a:rPr lang="en-US" sz="4800" dirty="0"/>
              <a:t>Invoice </a:t>
            </a:r>
            <a:r>
              <a:rPr lang="en-US" sz="4800" dirty="0" smtClean="0"/>
              <a:t>Process</a:t>
            </a:r>
            <a:endParaRPr lang="en-US" sz="4800" dirty="0"/>
          </a:p>
        </p:txBody>
      </p:sp>
      <p:sp>
        <p:nvSpPr>
          <p:cNvPr id="3" name="Text Placeholder 2"/>
          <p:cNvSpPr txBox="1">
            <a:spLocks/>
          </p:cNvSpPr>
          <p:nvPr/>
        </p:nvSpPr>
        <p:spPr>
          <a:xfrm>
            <a:off x="419099" y="3105150"/>
            <a:ext cx="5219701" cy="1066800"/>
          </a:xfrm>
          <a:prstGeom prst="rect">
            <a:avLst/>
          </a:prstGeom>
        </p:spPr>
        <p:txBody>
          <a:bodyPr vert="horz" lIns="0" tIns="0" rIns="0" bIns="0" rtlCol="0" anchor="t">
            <a:noAutofit/>
          </a:bodyPr>
          <a:lst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When You Should Pay</a:t>
            </a:r>
            <a:endParaRPr lang="en-US" sz="2600" dirty="0"/>
          </a:p>
        </p:txBody>
      </p:sp>
    </p:spTree>
    <p:extLst>
      <p:ext uri="{BB962C8B-B14F-4D97-AF65-F5344CB8AC3E}">
        <p14:creationId xmlns:p14="http://schemas.microsoft.com/office/powerpoint/2010/main" val="17713402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123950"/>
            <a:ext cx="7086600" cy="3733799"/>
          </a:xfrm>
        </p:spPr>
        <p:txBody>
          <a:bodyPr/>
          <a:lstStyle/>
          <a:p>
            <a:pPr marL="365760" indent="-365760">
              <a:lnSpc>
                <a:spcPts val="2000"/>
              </a:lnSpc>
              <a:spcBef>
                <a:spcPts val="1200"/>
              </a:spcBef>
              <a:buFont typeface="AppleSDGothicNeo-Regular" charset="-127"/>
              <a:buChar char="◼"/>
            </a:pPr>
            <a:endParaRPr lang="en-US" sz="1600" b="0" dirty="0" smtClean="0"/>
          </a:p>
          <a:p>
            <a:pPr marL="365760" indent="-365760">
              <a:lnSpc>
                <a:spcPts val="2000"/>
              </a:lnSpc>
              <a:spcBef>
                <a:spcPts val="1200"/>
              </a:spcBef>
              <a:buFont typeface="AppleSDGothicNeo-Regular" charset="-127"/>
              <a:buChar char="◼"/>
            </a:pPr>
            <a:r>
              <a:rPr lang="en-US" sz="1600" b="0" dirty="0" smtClean="0"/>
              <a:t>Invoices </a:t>
            </a:r>
            <a:r>
              <a:rPr lang="en-US" sz="1600" b="0" dirty="0"/>
              <a:t>are only sent on penalties payable to the Board (§25(3)(e</a:t>
            </a:r>
            <a:r>
              <a:rPr lang="en-US" sz="1600" b="0" dirty="0" smtClean="0"/>
              <a:t>)).</a:t>
            </a:r>
            <a:endParaRPr lang="en-US" sz="1600" b="0" dirty="0"/>
          </a:p>
          <a:p>
            <a:pPr marL="365760" indent="-365760">
              <a:lnSpc>
                <a:spcPts val="2000"/>
              </a:lnSpc>
              <a:spcBef>
                <a:spcPts val="1200"/>
              </a:spcBef>
              <a:buFont typeface="AppleSDGothicNeo-Regular" charset="-127"/>
              <a:buChar char="◼"/>
            </a:pPr>
            <a:r>
              <a:rPr lang="en-US" sz="1600" b="0" dirty="0"/>
              <a:t>If 30 days lapses from receipt of the proposed penalty notice and no request for review is received an invoice will be sent to the carrier advising of the penalty amount and the due date of payment</a:t>
            </a:r>
            <a:r>
              <a:rPr lang="en-US" sz="1600" b="0" dirty="0" smtClean="0"/>
              <a:t>.</a:t>
            </a:r>
            <a:endParaRPr lang="en-US" sz="1600" b="0" dirty="0"/>
          </a:p>
          <a:p>
            <a:pPr marL="365760" indent="-365760">
              <a:lnSpc>
                <a:spcPts val="2000"/>
              </a:lnSpc>
              <a:spcBef>
                <a:spcPts val="1200"/>
              </a:spcBef>
              <a:buFont typeface="AppleSDGothicNeo-Regular" charset="-127"/>
              <a:buChar char="◼"/>
            </a:pPr>
            <a:r>
              <a:rPr lang="en-US" sz="1600" b="0" dirty="0"/>
              <a:t>Once the Board has reconciled all claims for that quarter in which a review was requested, AD was issued or Hearing held, the Carrier will receive an invoice from the Board with the final penalty amount. </a:t>
            </a:r>
          </a:p>
          <a:p>
            <a:pPr marL="365760" indent="-365760">
              <a:lnSpc>
                <a:spcPts val="2000"/>
              </a:lnSpc>
              <a:spcBef>
                <a:spcPts val="1200"/>
              </a:spcBef>
              <a:buFont typeface="AppleSDGothicNeo-Regular" charset="-127"/>
              <a:buChar char="◼"/>
            </a:pPr>
            <a:r>
              <a:rPr lang="en-US" sz="1600" b="0" dirty="0" smtClean="0"/>
              <a:t>Payment </a:t>
            </a:r>
            <a:r>
              <a:rPr lang="en-US" sz="1600" b="0" dirty="0"/>
              <a:t>of the penalty is </a:t>
            </a:r>
            <a:r>
              <a:rPr lang="en-US" sz="1600" b="0" dirty="0" smtClean="0"/>
              <a:t>required </a:t>
            </a:r>
            <a:r>
              <a:rPr lang="en-US" sz="1600" b="0" dirty="0"/>
              <a:t>10 days from the invoice notice</a:t>
            </a:r>
            <a:r>
              <a:rPr lang="en-US" sz="1600" b="0" dirty="0" smtClean="0"/>
              <a:t>.</a:t>
            </a:r>
            <a:endParaRPr lang="en-US" sz="1600" b="0" dirty="0"/>
          </a:p>
        </p:txBody>
      </p:sp>
      <p:sp>
        <p:nvSpPr>
          <p:cNvPr id="4" name="Title 1"/>
          <p:cNvSpPr txBox="1">
            <a:spLocks/>
          </p:cNvSpPr>
          <p:nvPr/>
        </p:nvSpPr>
        <p:spPr>
          <a:xfrm>
            <a:off x="457200" y="285750"/>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Invoice Process</a:t>
            </a:r>
            <a:endParaRPr lang="en-US" sz="4000" dirty="0">
              <a:solidFill>
                <a:srgbClr val="7A9FA1"/>
              </a:solidFill>
            </a:endParaRPr>
          </a:p>
        </p:txBody>
      </p:sp>
    </p:spTree>
    <p:extLst>
      <p:ext uri="{BB962C8B-B14F-4D97-AF65-F5344CB8AC3E}">
        <p14:creationId xmlns:p14="http://schemas.microsoft.com/office/powerpoint/2010/main" val="1048911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28950"/>
            <a:ext cx="9144000" cy="1828800"/>
          </a:xfrm>
          <a:prstGeom prst="rect">
            <a:avLst/>
          </a:prstGeom>
          <a:solidFill>
            <a:srgbClr val="B3C8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114550"/>
            <a:ext cx="8686800" cy="914400"/>
          </a:xfrm>
        </p:spPr>
        <p:txBody>
          <a:bodyPr/>
          <a:lstStyle/>
          <a:p>
            <a:r>
              <a:rPr lang="en-US" sz="4800" dirty="0" smtClean="0">
                <a:solidFill>
                  <a:srgbClr val="007681"/>
                </a:solidFill>
              </a:rPr>
              <a:t>HOW WE ARE MEASURING </a:t>
            </a:r>
            <a:r>
              <a:rPr lang="en-US" sz="5400" b="0" dirty="0"/>
              <a:t>  </a:t>
            </a:r>
            <a:endParaRPr lang="en-US" sz="5400" dirty="0">
              <a:solidFill>
                <a:srgbClr val="006B73"/>
              </a:solidFill>
            </a:endParaRPr>
          </a:p>
        </p:txBody>
      </p:sp>
      <p:sp>
        <p:nvSpPr>
          <p:cNvPr id="5" name="Title 1"/>
          <p:cNvSpPr txBox="1">
            <a:spLocks/>
          </p:cNvSpPr>
          <p:nvPr/>
        </p:nvSpPr>
        <p:spPr>
          <a:xfrm>
            <a:off x="457200" y="3181350"/>
            <a:ext cx="7131934" cy="13716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3200" dirty="0" smtClean="0">
                <a:solidFill>
                  <a:schemeClr val="bg1"/>
                </a:solidFill>
              </a:rPr>
              <a:t>Timeliness </a:t>
            </a:r>
            <a:r>
              <a:rPr lang="en-US" sz="3200" dirty="0">
                <a:solidFill>
                  <a:schemeClr val="bg1"/>
                </a:solidFill>
              </a:rPr>
              <a:t>of SROI showing Initial Payment of Compensation</a:t>
            </a:r>
          </a:p>
        </p:txBody>
      </p:sp>
    </p:spTree>
    <p:extLst>
      <p:ext uri="{BB962C8B-B14F-4D97-AF65-F5344CB8AC3E}">
        <p14:creationId xmlns:p14="http://schemas.microsoft.com/office/powerpoint/2010/main" val="10763318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324752"/>
            <a:ext cx="7848600" cy="770209"/>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Invoice Process</a:t>
            </a:r>
            <a:endParaRPr lang="en-US" sz="4000" dirty="0">
              <a:solidFill>
                <a:srgbClr val="7A9FA1"/>
              </a:solidFill>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5635"/>
          <a:stretch/>
        </p:blipFill>
        <p:spPr>
          <a:xfrm>
            <a:off x="6046304" y="3181350"/>
            <a:ext cx="3097696" cy="1663700"/>
          </a:xfrm>
          <a:prstGeom prst="rect">
            <a:avLst/>
          </a:prstGeom>
        </p:spPr>
      </p:pic>
      <p:sp>
        <p:nvSpPr>
          <p:cNvPr id="3" name="Content Placeholder 2"/>
          <p:cNvSpPr>
            <a:spLocks noGrp="1"/>
          </p:cNvSpPr>
          <p:nvPr>
            <p:ph sz="half" idx="2"/>
          </p:nvPr>
        </p:nvSpPr>
        <p:spPr>
          <a:xfrm>
            <a:off x="762000" y="1123950"/>
            <a:ext cx="7543800" cy="3200399"/>
          </a:xfrm>
        </p:spPr>
        <p:txBody>
          <a:bodyPr/>
          <a:lstStyle/>
          <a:p>
            <a:pPr marL="365760" indent="-365760">
              <a:lnSpc>
                <a:spcPts val="2000"/>
              </a:lnSpc>
              <a:spcBef>
                <a:spcPts val="1200"/>
              </a:spcBef>
              <a:buFont typeface="AppleSDGothicNeo-Regular" charset="-127"/>
              <a:buChar char="◼"/>
            </a:pPr>
            <a:r>
              <a:rPr lang="en-US" sz="1600" b="0" dirty="0"/>
              <a:t>If withdrawing a penalty results in the carrier meeting the performance standard, the carrier will be notified that they have met the performance standard and that additional penalties are waived. No invoice will be sent.</a:t>
            </a:r>
            <a:endParaRPr lang="en-US" sz="1600" dirty="0"/>
          </a:p>
          <a:p>
            <a:pPr marL="365760" indent="-365760">
              <a:lnSpc>
                <a:spcPts val="2000"/>
              </a:lnSpc>
              <a:spcBef>
                <a:spcPts val="1200"/>
              </a:spcBef>
              <a:buFont typeface="AppleSDGothicNeo-Regular" charset="-127"/>
              <a:buChar char="◼"/>
            </a:pPr>
            <a:r>
              <a:rPr lang="en-US" sz="1600" b="0" dirty="0" smtClean="0"/>
              <a:t>Every </a:t>
            </a:r>
            <a:r>
              <a:rPr lang="en-US" sz="1600" b="0" dirty="0"/>
              <a:t>proposed penalty notice and invoice have a penalty ID, that ID advises the Board of the quarter and category of the penalty in which to properly apply payment</a:t>
            </a:r>
            <a:r>
              <a:rPr lang="en-US" sz="1600" b="0" dirty="0" smtClean="0"/>
              <a:t>.</a:t>
            </a:r>
            <a:endParaRPr lang="en-US" sz="1600" b="0" dirty="0"/>
          </a:p>
          <a:p>
            <a:pPr marL="365760" indent="-365760">
              <a:lnSpc>
                <a:spcPts val="2000"/>
              </a:lnSpc>
              <a:spcBef>
                <a:spcPts val="1200"/>
              </a:spcBef>
              <a:buFont typeface="AppleSDGothicNeo-Regular" charset="-127"/>
              <a:buChar char="◼"/>
            </a:pPr>
            <a:r>
              <a:rPr lang="en-US" sz="1600" b="0" dirty="0"/>
              <a:t>The penalty ID should be placed on all checks sent to the Board</a:t>
            </a:r>
            <a:r>
              <a:rPr lang="en-US" sz="1600" b="0" dirty="0" smtClean="0"/>
              <a:t>.</a:t>
            </a:r>
            <a:endParaRPr lang="en-US" sz="1600" b="0" dirty="0"/>
          </a:p>
          <a:p>
            <a:pPr marL="365760" indent="-365760">
              <a:lnSpc>
                <a:spcPts val="2000"/>
              </a:lnSpc>
              <a:spcBef>
                <a:spcPts val="1200"/>
              </a:spcBef>
              <a:buFont typeface="AppleSDGothicNeo-Regular" charset="-127"/>
              <a:buChar char="◼"/>
            </a:pPr>
            <a:r>
              <a:rPr lang="en-US" sz="1600" b="0" dirty="0"/>
              <a:t>The Board would prefer one check for the entire payment </a:t>
            </a:r>
            <a:r>
              <a:rPr lang="en-US" sz="1600" b="0" dirty="0" smtClean="0"/>
              <a:t/>
            </a:r>
            <a:br>
              <a:rPr lang="en-US" sz="1600" b="0" dirty="0" smtClean="0"/>
            </a:br>
            <a:r>
              <a:rPr lang="en-US" sz="1600" b="0" dirty="0" smtClean="0"/>
              <a:t>for </a:t>
            </a:r>
            <a:r>
              <a:rPr lang="en-US" sz="1600" b="0" dirty="0"/>
              <a:t>that quarter for that category</a:t>
            </a:r>
            <a:r>
              <a:rPr lang="en-US" sz="1600" b="0" dirty="0" smtClean="0"/>
              <a:t>.</a:t>
            </a:r>
            <a:endParaRPr lang="en-US" sz="1600" b="0" dirty="0"/>
          </a:p>
        </p:txBody>
      </p:sp>
    </p:spTree>
    <p:extLst>
      <p:ext uri="{BB962C8B-B14F-4D97-AF65-F5344CB8AC3E}">
        <p14:creationId xmlns:p14="http://schemas.microsoft.com/office/powerpoint/2010/main" val="35006479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063625"/>
            <a:ext cx="8229600" cy="506412"/>
          </a:xfrm>
        </p:spPr>
        <p:txBody>
          <a:bodyPr/>
          <a:lstStyle/>
          <a:p>
            <a:r>
              <a:rPr lang="en-US" sz="2000" dirty="0" smtClean="0">
                <a:solidFill>
                  <a:srgbClr val="007681"/>
                </a:solidFill>
              </a:rPr>
              <a:t>Notice sent Through WCB Notifications 10/5/16</a:t>
            </a:r>
            <a:endParaRPr lang="en-US" sz="2000" dirty="0">
              <a:solidFill>
                <a:srgbClr val="007681"/>
              </a:solidFill>
            </a:endParaRPr>
          </a:p>
        </p:txBody>
      </p:sp>
      <p:sp>
        <p:nvSpPr>
          <p:cNvPr id="3" name="Content Placeholder 2"/>
          <p:cNvSpPr>
            <a:spLocks noGrp="1"/>
          </p:cNvSpPr>
          <p:nvPr>
            <p:ph sz="half" idx="2"/>
          </p:nvPr>
        </p:nvSpPr>
        <p:spPr>
          <a:xfrm>
            <a:off x="762000" y="1612063"/>
            <a:ext cx="7848600" cy="3245688"/>
          </a:xfrm>
        </p:spPr>
        <p:txBody>
          <a:bodyPr/>
          <a:lstStyle/>
          <a:p>
            <a:pPr marL="0" indent="0">
              <a:lnSpc>
                <a:spcPts val="1800"/>
              </a:lnSpc>
              <a:buNone/>
            </a:pPr>
            <a:r>
              <a:rPr lang="en-US" sz="1500" b="0" dirty="0"/>
              <a:t>Payment of Penalties issued Through </a:t>
            </a:r>
            <a:r>
              <a:rPr lang="en-US" sz="1500" b="0" dirty="0" err="1"/>
              <a:t>Payor</a:t>
            </a:r>
            <a:r>
              <a:rPr lang="en-US" sz="1500" b="0" dirty="0"/>
              <a:t> </a:t>
            </a:r>
            <a:r>
              <a:rPr lang="en-US" sz="1500" b="0" dirty="0" smtClean="0"/>
              <a:t>Compliance:</a:t>
            </a:r>
            <a:endParaRPr lang="en-US" sz="1500" b="0" dirty="0"/>
          </a:p>
          <a:p>
            <a:pPr marL="0" indent="0">
              <a:lnSpc>
                <a:spcPts val="1800"/>
              </a:lnSpc>
              <a:buNone/>
            </a:pPr>
            <a:r>
              <a:rPr lang="en-US" sz="1500" b="0" dirty="0" smtClean="0"/>
              <a:t>Penalties </a:t>
            </a:r>
            <a:r>
              <a:rPr lang="en-US" sz="1500" b="0" dirty="0"/>
              <a:t>levied in accordance with WCL §25(3)(e) for failure to make a timely filing of a first report of injury, subsequent report of injury showing initial payment and timely controversy are to be paid to the Board within 10 days of receipt of the invoice and not the proposed penalty letter. </a:t>
            </a:r>
            <a:endParaRPr lang="en-US" sz="1500" b="0" dirty="0" smtClean="0"/>
          </a:p>
          <a:p>
            <a:pPr marL="0" indent="0">
              <a:lnSpc>
                <a:spcPts val="1800"/>
              </a:lnSpc>
              <a:buNone/>
            </a:pPr>
            <a:r>
              <a:rPr lang="en-US" sz="1500" b="0" dirty="0" smtClean="0"/>
              <a:t>Payment </a:t>
            </a:r>
            <a:r>
              <a:rPr lang="en-US" sz="1500" b="0" dirty="0"/>
              <a:t>received by the Board prior to an invoice being sent may result in an incorrect application of that payment or potentially even the Board returning your check if there is no open receivable for it to be applied to. Please refrain from making payment of these penalties until you are in receipt of the invoice advising of the actual amount </a:t>
            </a:r>
            <a:r>
              <a:rPr lang="en-US" sz="1500" b="0" dirty="0" smtClean="0"/>
              <a:t>owed.</a:t>
            </a:r>
          </a:p>
          <a:p>
            <a:pPr marL="0" indent="0">
              <a:lnSpc>
                <a:spcPts val="1800"/>
              </a:lnSpc>
              <a:buNone/>
            </a:pPr>
            <a:r>
              <a:rPr lang="en-US" sz="1500" b="0" dirty="0" smtClean="0"/>
              <a:t>Invoices </a:t>
            </a:r>
            <a:r>
              <a:rPr lang="en-US" sz="1500" b="0" dirty="0"/>
              <a:t>are released the first week of every month, as long as all cases for that carrier for that quarter have been reconciled. Please return the bottom half of the invoice along with placing the penalty ID and carrier code on the check</a:t>
            </a:r>
            <a:r>
              <a:rPr lang="en-US" sz="1500" b="0" dirty="0" smtClean="0"/>
              <a:t>.</a:t>
            </a:r>
            <a:endParaRPr lang="en-US" sz="1500" dirty="0"/>
          </a:p>
        </p:txBody>
      </p:sp>
      <p:sp>
        <p:nvSpPr>
          <p:cNvPr id="5" name="Title 1"/>
          <p:cNvSpPr txBox="1">
            <a:spLocks/>
          </p:cNvSpPr>
          <p:nvPr/>
        </p:nvSpPr>
        <p:spPr>
          <a:xfrm>
            <a:off x="457200" y="324752"/>
            <a:ext cx="4343400" cy="770209"/>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Invoice</a:t>
            </a:r>
            <a:endParaRPr lang="en-US" sz="4000" dirty="0">
              <a:solidFill>
                <a:srgbClr val="7A9FA1"/>
              </a:solidFill>
            </a:endParaRPr>
          </a:p>
        </p:txBody>
      </p:sp>
    </p:spTree>
    <p:extLst>
      <p:ext uri="{BB962C8B-B14F-4D97-AF65-F5344CB8AC3E}">
        <p14:creationId xmlns:p14="http://schemas.microsoft.com/office/powerpoint/2010/main" val="2900891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038350"/>
            <a:ext cx="6057900" cy="828652"/>
          </a:xfrm>
        </p:spPr>
        <p:txBody>
          <a:bodyPr/>
          <a:lstStyle/>
          <a:p>
            <a:r>
              <a:rPr lang="en-US" sz="4800" dirty="0" smtClean="0"/>
              <a:t>SROI Reports</a:t>
            </a:r>
            <a:endParaRPr lang="en-US" sz="4800" dirty="0"/>
          </a:p>
        </p:txBody>
      </p:sp>
      <p:sp>
        <p:nvSpPr>
          <p:cNvPr id="3" name="Text Placeholder 2"/>
          <p:cNvSpPr txBox="1">
            <a:spLocks/>
          </p:cNvSpPr>
          <p:nvPr/>
        </p:nvSpPr>
        <p:spPr>
          <a:xfrm>
            <a:off x="419099" y="3105150"/>
            <a:ext cx="5219701" cy="1066800"/>
          </a:xfrm>
          <a:prstGeom prst="rect">
            <a:avLst/>
          </a:prstGeom>
        </p:spPr>
        <p:txBody>
          <a:bodyPr vert="horz" lIns="0" tIns="0" rIns="0" bIns="0" rtlCol="0" anchor="t">
            <a:noAutofit/>
          </a:bodyPr>
          <a:lst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600" dirty="0"/>
          </a:p>
        </p:txBody>
      </p:sp>
    </p:spTree>
    <p:extLst>
      <p:ext uri="{BB962C8B-B14F-4D97-AF65-F5344CB8AC3E}">
        <p14:creationId xmlns:p14="http://schemas.microsoft.com/office/powerpoint/2010/main" val="24932121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209551"/>
            <a:ext cx="8305800" cy="457200"/>
          </a:xfrm>
        </p:spPr>
        <p:txBody>
          <a:bodyPr/>
          <a:lstStyle/>
          <a:p>
            <a:r>
              <a:rPr lang="en-US" dirty="0" smtClean="0"/>
              <a:t>Review of Reports Associated to SROI</a:t>
            </a:r>
            <a:endParaRPr lang="en-US" dirty="0"/>
          </a:p>
        </p:txBody>
      </p:sp>
      <p:pic>
        <p:nvPicPr>
          <p:cNvPr id="4098"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00150"/>
            <a:ext cx="7762875"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56461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133350"/>
            <a:ext cx="8382000" cy="1638301"/>
          </a:xfrm>
        </p:spPr>
        <p:txBody>
          <a:bodyPr/>
          <a:lstStyle/>
          <a:p>
            <a:r>
              <a:rPr lang="en-US" dirty="0" smtClean="0"/>
              <a:t>AD Objection</a:t>
            </a:r>
            <a:endParaRPr lang="en-US" dirty="0"/>
          </a:p>
        </p:txBody>
      </p:sp>
      <p:sp>
        <p:nvSpPr>
          <p:cNvPr id="3" name="Content Placeholder 2"/>
          <p:cNvSpPr>
            <a:spLocks noGrp="1"/>
          </p:cNvSpPr>
          <p:nvPr>
            <p:ph sz="half" idx="2"/>
          </p:nvPr>
        </p:nvSpPr>
        <p:spPr>
          <a:xfrm flipV="1">
            <a:off x="1652141" y="4476750"/>
            <a:ext cx="5358260" cy="45719"/>
          </a:xfrm>
        </p:spPr>
        <p:txBody>
          <a:bodyPr/>
          <a:lstStyle/>
          <a:p>
            <a:pPr marL="0" indent="0">
              <a:buNone/>
            </a:pPr>
            <a:endParaRPr lang="en-US" dirty="0"/>
          </a:p>
        </p:txBody>
      </p:sp>
      <p:pic>
        <p:nvPicPr>
          <p:cNvPr id="3074"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75768"/>
            <a:ext cx="6510338" cy="4086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22623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1"/>
            <a:ext cx="9144000" cy="838199"/>
          </a:xfrm>
        </p:spPr>
        <p:txBody>
          <a:bodyPr lIns="0" tIns="0" rIns="0" bIns="0" anchor="t"/>
          <a:lstStyle/>
          <a:p>
            <a:pPr algn="ctr" fontAlgn="t">
              <a:lnSpc>
                <a:spcPct val="120000"/>
              </a:lnSpc>
              <a:spcBef>
                <a:spcPts val="4800"/>
              </a:spcBef>
            </a:pPr>
            <a:r>
              <a:rPr lang="en-US" sz="4000" dirty="0" smtClean="0">
                <a:solidFill>
                  <a:srgbClr val="808180"/>
                </a:solidFill>
              </a:rPr>
              <a:t>For Questions or More Information:</a:t>
            </a:r>
            <a:endParaRPr lang="en-US" sz="4000" dirty="0">
              <a:solidFill>
                <a:srgbClr val="808180"/>
              </a:solidFill>
            </a:endParaRPr>
          </a:p>
        </p:txBody>
      </p:sp>
      <p:sp>
        <p:nvSpPr>
          <p:cNvPr id="3" name="Title 1"/>
          <p:cNvSpPr txBox="1">
            <a:spLocks/>
          </p:cNvSpPr>
          <p:nvPr/>
        </p:nvSpPr>
        <p:spPr>
          <a:xfrm>
            <a:off x="493295" y="1885950"/>
            <a:ext cx="8229600" cy="35052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pPr algn="ctr" fontAlgn="t">
              <a:lnSpc>
                <a:spcPct val="120000"/>
              </a:lnSpc>
              <a:spcBef>
                <a:spcPts val="4800"/>
              </a:spcBef>
            </a:pPr>
            <a:r>
              <a:rPr lang="en-US" sz="2400" dirty="0" smtClean="0">
                <a:solidFill>
                  <a:srgbClr val="646569"/>
                </a:solidFill>
              </a:rPr>
              <a:t>Denise Hughes, Monitoring Program Manager</a:t>
            </a:r>
            <a:r>
              <a:rPr lang="en-US" sz="2400" dirty="0">
                <a:solidFill>
                  <a:schemeClr val="accent5"/>
                </a:solidFill>
              </a:rPr>
              <a:t/>
            </a:r>
            <a:br>
              <a:rPr lang="en-US" sz="2400" dirty="0">
                <a:solidFill>
                  <a:schemeClr val="accent5"/>
                </a:solidFill>
              </a:rPr>
            </a:br>
            <a:r>
              <a:rPr lang="en-US" sz="2400" dirty="0" err="1" smtClean="0">
                <a:solidFill>
                  <a:srgbClr val="7A9FA1"/>
                </a:solidFill>
              </a:rPr>
              <a:t>Monitoring@wcb.ny.gov</a:t>
            </a:r>
            <a:endParaRPr lang="en-US" sz="2400" dirty="0" smtClean="0">
              <a:solidFill>
                <a:srgbClr val="7A9FA1"/>
              </a:solidFill>
            </a:endParaRPr>
          </a:p>
          <a:p>
            <a:pPr algn="ctr" fontAlgn="t">
              <a:lnSpc>
                <a:spcPct val="120000"/>
              </a:lnSpc>
              <a:spcBef>
                <a:spcPts val="4800"/>
              </a:spcBef>
            </a:pPr>
            <a:r>
              <a:rPr lang="en-US" sz="2400" dirty="0" smtClean="0">
                <a:solidFill>
                  <a:srgbClr val="646569"/>
                </a:solidFill>
              </a:rPr>
              <a:t>Visit Our Website:</a:t>
            </a:r>
            <a:br>
              <a:rPr lang="en-US" sz="2400" dirty="0" smtClean="0">
                <a:solidFill>
                  <a:srgbClr val="646569"/>
                </a:solidFill>
              </a:rPr>
            </a:br>
            <a:r>
              <a:rPr lang="en-US" sz="2400" dirty="0" err="1" smtClean="0">
                <a:solidFill>
                  <a:srgbClr val="7A9FA1"/>
                </a:solidFill>
              </a:rPr>
              <a:t>wcb.ny.gov</a:t>
            </a:r>
            <a:r>
              <a:rPr lang="en-US" sz="2400" dirty="0" smtClean="0">
                <a:solidFill>
                  <a:srgbClr val="7A9FA1"/>
                </a:solidFill>
              </a:rPr>
              <a:t>/content/main/monitoring/</a:t>
            </a:r>
            <a:r>
              <a:rPr lang="en-US" sz="2400" dirty="0" err="1" smtClean="0">
                <a:solidFill>
                  <a:srgbClr val="7A9FA1"/>
                </a:solidFill>
              </a:rPr>
              <a:t>overview.jsp</a:t>
            </a:r>
            <a:endParaRPr lang="en-US" sz="2400" dirty="0">
              <a:solidFill>
                <a:srgbClr val="7A9FA1"/>
              </a:solidFill>
            </a:endParaRPr>
          </a:p>
        </p:txBody>
      </p:sp>
    </p:spTree>
    <p:extLst>
      <p:ext uri="{BB962C8B-B14F-4D97-AF65-F5344CB8AC3E}">
        <p14:creationId xmlns:p14="http://schemas.microsoft.com/office/powerpoint/2010/main" val="1014624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123949"/>
            <a:ext cx="7924800" cy="446087"/>
          </a:xfrm>
        </p:spPr>
        <p:txBody>
          <a:bodyPr/>
          <a:lstStyle/>
          <a:p>
            <a:r>
              <a:rPr lang="en-US" sz="2000" dirty="0" smtClean="0">
                <a:solidFill>
                  <a:srgbClr val="007681"/>
                </a:solidFill>
              </a:rPr>
              <a:t>Timeliness of SROI showing Initial Payment of Compensation</a:t>
            </a:r>
            <a:endParaRPr lang="en-US" sz="2000" dirty="0">
              <a:solidFill>
                <a:srgbClr val="007681"/>
              </a:solidFill>
            </a:endParaRPr>
          </a:p>
        </p:txBody>
      </p:sp>
      <p:sp>
        <p:nvSpPr>
          <p:cNvPr id="3" name="Content Placeholder 2"/>
          <p:cNvSpPr>
            <a:spLocks noGrp="1"/>
          </p:cNvSpPr>
          <p:nvPr>
            <p:ph sz="half" idx="2"/>
          </p:nvPr>
        </p:nvSpPr>
        <p:spPr>
          <a:xfrm>
            <a:off x="609600" y="1733551"/>
            <a:ext cx="8077200" cy="2590800"/>
          </a:xfrm>
        </p:spPr>
        <p:txBody>
          <a:bodyPr/>
          <a:lstStyle/>
          <a:p>
            <a:pPr marL="0" indent="0">
              <a:lnSpc>
                <a:spcPts val="2200"/>
              </a:lnSpc>
              <a:buNone/>
            </a:pPr>
            <a:r>
              <a:rPr lang="en-US" sz="1600" b="0" dirty="0"/>
              <a:t>Enforcement of the 18/10 Day Rule defined in WCL Section 25(1)(c): If the employer or insurance carrier does not controvert the injured worker’s right to compensation such employer or insurance carrier shall, either on or before the 18th day after disability, OR within 10 days after the employer first has knowledge of the alleged accident, whichever period is the greater, begin paying compensation and shall immediately notify the chair in accordance with a form prescribed by him, that the payment of compensation has begun, accompanied by the further statement that the employer or insurance carrier, as the case may be, will notify the chair when the payment of compensation has been stopped.</a:t>
            </a:r>
          </a:p>
          <a:p>
            <a:pPr>
              <a:lnSpc>
                <a:spcPts val="1940"/>
              </a:lnSpc>
            </a:pPr>
            <a:endParaRPr lang="en-US"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How We Are Measuring</a:t>
            </a:r>
            <a:endParaRPr lang="en-US" sz="4000" dirty="0">
              <a:solidFill>
                <a:srgbClr val="7A9FA1"/>
              </a:solidFill>
            </a:endParaRPr>
          </a:p>
        </p:txBody>
      </p:sp>
    </p:spTree>
    <p:extLst>
      <p:ext uri="{BB962C8B-B14F-4D97-AF65-F5344CB8AC3E}">
        <p14:creationId xmlns:p14="http://schemas.microsoft.com/office/powerpoint/2010/main" val="250468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123949"/>
            <a:ext cx="7924800" cy="446087"/>
          </a:xfrm>
        </p:spPr>
        <p:txBody>
          <a:bodyPr/>
          <a:lstStyle/>
          <a:p>
            <a:r>
              <a:rPr lang="en-US" sz="2000" dirty="0">
                <a:solidFill>
                  <a:srgbClr val="007681"/>
                </a:solidFill>
              </a:rPr>
              <a:t>Determination of Dates Used for Measurements</a:t>
            </a:r>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smtClean="0">
                <a:solidFill>
                  <a:srgbClr val="7A9FA1"/>
                </a:solidFill>
              </a:rPr>
              <a:t>How We Are Measuring</a:t>
            </a:r>
            <a:endParaRPr lang="en-US" sz="4000" dirty="0">
              <a:solidFill>
                <a:srgbClr val="7A9FA1"/>
              </a:solidFill>
            </a:endParaRPr>
          </a:p>
        </p:txBody>
      </p:sp>
      <p:sp>
        <p:nvSpPr>
          <p:cNvPr id="5" name="Content Placeholder 2"/>
          <p:cNvSpPr txBox="1">
            <a:spLocks/>
          </p:cNvSpPr>
          <p:nvPr/>
        </p:nvSpPr>
        <p:spPr>
          <a:xfrm>
            <a:off x="762000" y="1733551"/>
            <a:ext cx="8077200" cy="3047999"/>
          </a:xfrm>
          <a:prstGeom prst="rect">
            <a:avLst/>
          </a:prstGeom>
        </p:spPr>
        <p:txBody>
          <a:bodyPr vert="horz" lIns="0" tIns="0" rIns="0" bIns="0"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nSpc>
                <a:spcPts val="2200"/>
              </a:lnSpc>
              <a:buFont typeface="+mj-lt"/>
              <a:buNone/>
            </a:pPr>
            <a:r>
              <a:rPr lang="en-US" sz="2000" dirty="0" smtClean="0"/>
              <a:t>Employer Knowledge Date</a:t>
            </a:r>
          </a:p>
          <a:p>
            <a:pPr marL="0" indent="0">
              <a:lnSpc>
                <a:spcPts val="2200"/>
              </a:lnSpc>
              <a:spcBef>
                <a:spcPts val="600"/>
              </a:spcBef>
              <a:buFont typeface="+mj-lt"/>
              <a:buNone/>
            </a:pPr>
            <a:r>
              <a:rPr lang="en-US" sz="1600" b="0" dirty="0" smtClean="0"/>
              <a:t>To Determine Employer Knowledge Date — the Board will use the earliest date of Date Employer Had Knowledge of the Injury (DN0040), Date Employer Had Knowledge of Disability (DN0281), Assembly Notice Date, Indexing Notice Date.</a:t>
            </a:r>
            <a:endParaRPr lang="en-US" sz="1600" dirty="0" smtClean="0"/>
          </a:p>
          <a:p>
            <a:pPr marL="0" indent="0">
              <a:lnSpc>
                <a:spcPts val="2200"/>
              </a:lnSpc>
              <a:spcBef>
                <a:spcPts val="2000"/>
              </a:spcBef>
              <a:buFont typeface="+mj-lt"/>
              <a:buNone/>
            </a:pPr>
            <a:r>
              <a:rPr lang="en-US" sz="2000" dirty="0" smtClean="0"/>
              <a:t>Initial vs Current Date Disability Began</a:t>
            </a:r>
          </a:p>
          <a:p>
            <a:pPr marL="0" indent="0">
              <a:lnSpc>
                <a:spcPts val="2200"/>
              </a:lnSpc>
              <a:spcBef>
                <a:spcPts val="600"/>
              </a:spcBef>
              <a:buFont typeface="+mj-lt"/>
              <a:buNone/>
            </a:pPr>
            <a:r>
              <a:rPr lang="en-US" sz="1600" b="0" dirty="0" smtClean="0"/>
              <a:t>To Determine use of Initial Date Disability Began or Current Date Disability Began — If Initial Date Disability Began (DN0056) and Current Date Disability Began (DN0144) are present, and the Initial Return to Work Date (DN0068) is less than or equal to 7 days then Current Date of Disability (</a:t>
            </a:r>
            <a:r>
              <a:rPr lang="en-US" sz="1600" b="0" dirty="0" smtClean="0"/>
              <a:t>DN0144</a:t>
            </a:r>
            <a:r>
              <a:rPr lang="en-US" sz="1600" b="0" dirty="0" smtClean="0"/>
              <a:t>) is used. </a:t>
            </a:r>
          </a:p>
          <a:p>
            <a:endParaRPr lang="en-US"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47672"/>
          <a:stretch/>
        </p:blipFill>
        <p:spPr>
          <a:xfrm>
            <a:off x="7391400" y="443343"/>
            <a:ext cx="1600200" cy="1591155"/>
          </a:xfrm>
          <a:prstGeom prst="rect">
            <a:avLst/>
          </a:prstGeom>
        </p:spPr>
      </p:pic>
    </p:spTree>
    <p:extLst>
      <p:ext uri="{BB962C8B-B14F-4D97-AF65-F5344CB8AC3E}">
        <p14:creationId xmlns:p14="http://schemas.microsoft.com/office/powerpoint/2010/main" val="1688230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209550"/>
            <a:ext cx="7924800" cy="533399"/>
          </a:xfrm>
        </p:spPr>
        <p:txBody>
          <a:bodyPr/>
          <a:lstStyle/>
          <a:p>
            <a:pPr>
              <a:spcBef>
                <a:spcPts val="0"/>
              </a:spcBef>
            </a:pPr>
            <a:r>
              <a:rPr lang="en-US" dirty="0" smtClean="0"/>
              <a:t>Scenario</a:t>
            </a:r>
          </a:p>
          <a:p>
            <a:pPr>
              <a:spcBef>
                <a:spcPts val="0"/>
              </a:spcBef>
            </a:pPr>
            <a:r>
              <a:rPr lang="en-US" sz="1200" dirty="0" smtClean="0"/>
              <a:t>Timeliness of SROI showing Initial Payment</a:t>
            </a:r>
          </a:p>
          <a:p>
            <a:endParaRPr lang="en-US" dirty="0"/>
          </a:p>
        </p:txBody>
      </p:sp>
      <p:sp>
        <p:nvSpPr>
          <p:cNvPr id="3" name="Content Placeholder 2"/>
          <p:cNvSpPr>
            <a:spLocks noGrp="1"/>
          </p:cNvSpPr>
          <p:nvPr>
            <p:ph sz="half" idx="2"/>
          </p:nvPr>
        </p:nvSpPr>
        <p:spPr>
          <a:xfrm>
            <a:off x="609600" y="1047750"/>
            <a:ext cx="8077200" cy="3810000"/>
          </a:xfrm>
        </p:spPr>
        <p:txBody>
          <a:bodyPr/>
          <a:lstStyle/>
          <a:p>
            <a:pPr marL="0" indent="0">
              <a:buNone/>
            </a:pPr>
            <a:r>
              <a:rPr lang="en-US" sz="1200" b="0" dirty="0" smtClean="0"/>
              <a:t>Claimant is injured on 1/4/16, notifies his employer on 1/5/16 of the injury and disability. The employer advises the claim administrator (carrier/TPA) of the injury on 1/11/16. The Board assembles the case on 1/6/16 and indexed the file on 1/8/16. The claimant loses time from work due to his injury from 1/5/16 to 1/29/16 returning to work on 2/1/16.</a:t>
            </a:r>
          </a:p>
          <a:p>
            <a:pPr marL="0" indent="0">
              <a:buNone/>
            </a:pPr>
            <a:r>
              <a:rPr lang="en-US" sz="1200" i="1" dirty="0" smtClean="0"/>
              <a:t>Carrier is required to pay and report per WCL §25(1)(c) 18 days from disability and 10 days from employer knowledge</a:t>
            </a:r>
            <a:r>
              <a:rPr lang="en-US" sz="1200" dirty="0" smtClean="0"/>
              <a:t>.</a:t>
            </a:r>
          </a:p>
          <a:p>
            <a:pPr marL="0" indent="0">
              <a:buNone/>
            </a:pPr>
            <a:r>
              <a:rPr lang="en-US" sz="1200" b="0" dirty="0" smtClean="0"/>
              <a:t>Date of Disability is 1/5/16 + 18 days = </a:t>
            </a:r>
            <a:r>
              <a:rPr lang="en-US" sz="1200" u="sng" dirty="0" smtClean="0"/>
              <a:t>1/23/16</a:t>
            </a:r>
          </a:p>
          <a:p>
            <a:pPr marL="0" indent="0">
              <a:buNone/>
            </a:pPr>
            <a:r>
              <a:rPr lang="en-US" sz="1200" b="0" dirty="0" smtClean="0"/>
              <a:t>To determine employer knowledge we take the </a:t>
            </a:r>
            <a:r>
              <a:rPr lang="en-US" sz="1200" b="0" i="1" u="sng" dirty="0" smtClean="0"/>
              <a:t>earliest</a:t>
            </a:r>
            <a:r>
              <a:rPr lang="en-US" sz="1200" b="0" dirty="0" smtClean="0"/>
              <a:t> of</a:t>
            </a:r>
          </a:p>
          <a:p>
            <a:pPr marL="0" indent="0">
              <a:spcBef>
                <a:spcPts val="0"/>
              </a:spcBef>
              <a:buNone/>
            </a:pPr>
            <a:r>
              <a:rPr lang="en-US" sz="1200" b="0" dirty="0"/>
              <a:t>	</a:t>
            </a:r>
            <a:r>
              <a:rPr lang="en-US" sz="1200" b="0" dirty="0" smtClean="0"/>
              <a:t>Date employer had knowledge of injury - 1/5/16</a:t>
            </a:r>
          </a:p>
          <a:p>
            <a:pPr marL="0" indent="0">
              <a:spcBef>
                <a:spcPts val="0"/>
              </a:spcBef>
              <a:buNone/>
            </a:pPr>
            <a:r>
              <a:rPr lang="en-US" sz="1200" b="0" dirty="0" smtClean="0"/>
              <a:t>	Date employer had knowledge of Disability – 1/5/16</a:t>
            </a:r>
          </a:p>
          <a:p>
            <a:pPr marL="0" indent="0">
              <a:spcBef>
                <a:spcPts val="0"/>
              </a:spcBef>
              <a:buNone/>
            </a:pPr>
            <a:r>
              <a:rPr lang="en-US" sz="1200" b="0" dirty="0" smtClean="0"/>
              <a:t>	Indexing date – 1/8/16</a:t>
            </a:r>
          </a:p>
          <a:p>
            <a:pPr marL="0" indent="0">
              <a:spcBef>
                <a:spcPts val="0"/>
              </a:spcBef>
              <a:buNone/>
            </a:pPr>
            <a:r>
              <a:rPr lang="en-US" sz="1200" b="0" dirty="0" smtClean="0"/>
              <a:t>	Assembly date – 1/6/16</a:t>
            </a:r>
          </a:p>
          <a:p>
            <a:pPr marL="0" indent="0">
              <a:buNone/>
            </a:pPr>
            <a:r>
              <a:rPr lang="en-US" sz="1200" b="0" dirty="0" smtClean="0"/>
              <a:t>Earliest of the four is 1/5/16 which is the date the employer had knowledge.</a:t>
            </a:r>
          </a:p>
          <a:p>
            <a:pPr marL="0" indent="0">
              <a:buNone/>
            </a:pPr>
            <a:r>
              <a:rPr lang="en-US" sz="1200" b="0" dirty="0" smtClean="0"/>
              <a:t>1/5/16 + 10 days = </a:t>
            </a:r>
            <a:r>
              <a:rPr lang="en-US" sz="1200" u="sng" dirty="0" smtClean="0"/>
              <a:t>1/15/16</a:t>
            </a:r>
          </a:p>
          <a:p>
            <a:pPr marL="0" indent="0">
              <a:buNone/>
            </a:pPr>
            <a:r>
              <a:rPr lang="en-US" sz="1200" b="0" dirty="0" smtClean="0"/>
              <a:t>The greater of the two is </a:t>
            </a:r>
            <a:r>
              <a:rPr lang="en-US" sz="1200" u="sng" dirty="0" smtClean="0"/>
              <a:t>1/23/16</a:t>
            </a:r>
            <a:r>
              <a:rPr lang="en-US" sz="1200" b="0" dirty="0" smtClean="0"/>
              <a:t> which is a Saturday, so the </a:t>
            </a:r>
            <a:r>
              <a:rPr lang="en-US" sz="1200" b="0" u="sng" dirty="0" smtClean="0"/>
              <a:t>due date </a:t>
            </a:r>
            <a:r>
              <a:rPr lang="en-US" sz="1200" b="0" dirty="0" smtClean="0"/>
              <a:t>of the SROI showing initial payment is Monday </a:t>
            </a:r>
            <a:r>
              <a:rPr lang="en-US" sz="1200" u="sng" dirty="0" smtClean="0"/>
              <a:t>1/25/16.</a:t>
            </a:r>
          </a:p>
          <a:p>
            <a:pPr marL="0" indent="0">
              <a:buNone/>
            </a:pPr>
            <a:endParaRPr lang="en-US" dirty="0"/>
          </a:p>
        </p:txBody>
      </p:sp>
    </p:spTree>
    <p:extLst>
      <p:ext uri="{BB962C8B-B14F-4D97-AF65-F5344CB8AC3E}">
        <p14:creationId xmlns:p14="http://schemas.microsoft.com/office/powerpoint/2010/main" val="2236760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33350"/>
            <a:ext cx="7924800" cy="533400"/>
          </a:xfrm>
        </p:spPr>
        <p:txBody>
          <a:bodyPr/>
          <a:lstStyle/>
          <a:p>
            <a:pPr>
              <a:spcBef>
                <a:spcPts val="0"/>
              </a:spcBef>
            </a:pPr>
            <a:r>
              <a:rPr lang="en-US" sz="1800" dirty="0" smtClean="0"/>
              <a:t>Scenario</a:t>
            </a:r>
          </a:p>
          <a:p>
            <a:pPr>
              <a:spcBef>
                <a:spcPts val="0"/>
              </a:spcBef>
            </a:pPr>
            <a:r>
              <a:rPr lang="en-US" sz="1200" dirty="0" smtClean="0"/>
              <a:t>SROI showing Initial Payment using Initial vs Current Date of Disability</a:t>
            </a:r>
          </a:p>
          <a:p>
            <a:endParaRPr lang="en-US" dirty="0"/>
          </a:p>
        </p:txBody>
      </p:sp>
      <p:sp>
        <p:nvSpPr>
          <p:cNvPr id="3" name="Content Placeholder 2"/>
          <p:cNvSpPr>
            <a:spLocks noGrp="1"/>
          </p:cNvSpPr>
          <p:nvPr>
            <p:ph sz="half" idx="2"/>
          </p:nvPr>
        </p:nvSpPr>
        <p:spPr>
          <a:xfrm>
            <a:off x="457200" y="666750"/>
            <a:ext cx="8382000" cy="4191000"/>
          </a:xfrm>
        </p:spPr>
        <p:txBody>
          <a:bodyPr/>
          <a:lstStyle/>
          <a:p>
            <a:pPr marL="0" indent="0">
              <a:buNone/>
            </a:pPr>
            <a:r>
              <a:rPr lang="en-US" sz="1100" b="0" dirty="0"/>
              <a:t>Claimant is injured on 1/4/16, notifies his employer on 1/5/16 of the injury and disability. The employer advises the claim administrator (carrier/TPA) of the injury on 1/11/16. The Board assembles the case on 1/6/16 and indexed the file on 1/8/16. The claimant loses time from work due to his injury from 1/5/16 to </a:t>
            </a:r>
            <a:r>
              <a:rPr lang="en-US" sz="1100" b="0" dirty="0" smtClean="0"/>
              <a:t>1/7/16 </a:t>
            </a:r>
            <a:r>
              <a:rPr lang="en-US" sz="1100" b="0" dirty="0"/>
              <a:t>returning to work on </a:t>
            </a:r>
            <a:r>
              <a:rPr lang="en-US" sz="1100" b="0" dirty="0" smtClean="0"/>
              <a:t>1/8/16. Claimant then goes back out of work on 1/25/16 and returns to work on 3/1/16</a:t>
            </a:r>
            <a:endParaRPr lang="en-US" sz="1100" b="0" dirty="0"/>
          </a:p>
          <a:p>
            <a:pPr marL="0" indent="0">
              <a:buNone/>
            </a:pPr>
            <a:r>
              <a:rPr lang="en-US" sz="1100" i="1" dirty="0" smtClean="0"/>
              <a:t>If </a:t>
            </a:r>
            <a:r>
              <a:rPr lang="en-US" sz="1100" i="1" dirty="0"/>
              <a:t>Initial Date Disability Began (DN0056) and Current Date Disability Began (DN0144) are present, and the Initial Return to Work Date (DN0068) is less than or equal to 7 days then Current Date of Disability (DN0041) is used. </a:t>
            </a:r>
          </a:p>
          <a:p>
            <a:pPr marL="0" indent="0">
              <a:buNone/>
            </a:pPr>
            <a:r>
              <a:rPr lang="en-US" sz="1100" b="0" dirty="0" smtClean="0"/>
              <a:t>Initial Date of Disability is 1/5/16</a:t>
            </a:r>
          </a:p>
          <a:p>
            <a:pPr marL="0" indent="0">
              <a:buNone/>
            </a:pPr>
            <a:r>
              <a:rPr lang="en-US" sz="1100" b="0" dirty="0" smtClean="0"/>
              <a:t>Initial Return to work is 1/7/16</a:t>
            </a:r>
          </a:p>
          <a:p>
            <a:pPr marL="0" indent="0">
              <a:buNone/>
            </a:pPr>
            <a:r>
              <a:rPr lang="en-US" sz="1100" b="0" dirty="0" smtClean="0"/>
              <a:t>The lost time is less than 7 days, therefore current date of disability is used.</a:t>
            </a:r>
          </a:p>
          <a:p>
            <a:pPr marL="0" indent="0">
              <a:buNone/>
            </a:pPr>
            <a:r>
              <a:rPr lang="en-US" sz="1100" dirty="0" smtClean="0"/>
              <a:t>Current Date Disability Began is 1/25/16</a:t>
            </a:r>
          </a:p>
          <a:p>
            <a:pPr marL="0" indent="0">
              <a:buNone/>
            </a:pPr>
            <a:r>
              <a:rPr lang="en-US" sz="1100" b="0" dirty="0"/>
              <a:t>Date of Disability is </a:t>
            </a:r>
            <a:r>
              <a:rPr lang="en-US" sz="1100" b="0" dirty="0" smtClean="0"/>
              <a:t>1/25/16 </a:t>
            </a:r>
            <a:r>
              <a:rPr lang="en-US" sz="1100" b="0" dirty="0"/>
              <a:t>+ 18 days = </a:t>
            </a:r>
            <a:r>
              <a:rPr lang="en-US" sz="1100" u="sng" dirty="0" smtClean="0"/>
              <a:t>2/12/16</a:t>
            </a:r>
            <a:endParaRPr lang="en-US" sz="1100" u="sng" dirty="0"/>
          </a:p>
          <a:p>
            <a:pPr marL="0" indent="0">
              <a:buNone/>
            </a:pPr>
            <a:r>
              <a:rPr lang="en-US" sz="1100" b="0" dirty="0"/>
              <a:t>To determine employer knowledge we take the </a:t>
            </a:r>
            <a:r>
              <a:rPr lang="en-US" sz="1100" i="1" u="sng" dirty="0"/>
              <a:t>earliest</a:t>
            </a:r>
            <a:r>
              <a:rPr lang="en-US" sz="1100" dirty="0"/>
              <a:t> </a:t>
            </a:r>
            <a:r>
              <a:rPr lang="en-US" sz="1100" b="0" dirty="0"/>
              <a:t>of</a:t>
            </a:r>
          </a:p>
          <a:p>
            <a:pPr marL="0" indent="0">
              <a:spcBef>
                <a:spcPts val="0"/>
              </a:spcBef>
              <a:buNone/>
            </a:pPr>
            <a:r>
              <a:rPr lang="en-US" sz="1100" b="0" dirty="0"/>
              <a:t>	Date employer had knowledge of injury - 1/5/16</a:t>
            </a:r>
          </a:p>
          <a:p>
            <a:pPr marL="0" indent="0">
              <a:spcBef>
                <a:spcPts val="0"/>
              </a:spcBef>
              <a:buNone/>
            </a:pPr>
            <a:r>
              <a:rPr lang="en-US" sz="1100" b="0" dirty="0"/>
              <a:t>	Date employer had knowledge of Disability – 1/5/16</a:t>
            </a:r>
          </a:p>
          <a:p>
            <a:pPr marL="0" indent="0">
              <a:spcBef>
                <a:spcPts val="0"/>
              </a:spcBef>
              <a:buNone/>
            </a:pPr>
            <a:r>
              <a:rPr lang="en-US" sz="1100" b="0" dirty="0"/>
              <a:t>	Indexing date – 1/8/16</a:t>
            </a:r>
          </a:p>
          <a:p>
            <a:pPr marL="0" indent="0">
              <a:spcBef>
                <a:spcPts val="0"/>
              </a:spcBef>
              <a:buNone/>
            </a:pPr>
            <a:r>
              <a:rPr lang="en-US" sz="1100" b="0" dirty="0"/>
              <a:t>	Assembly date – 1/6/16</a:t>
            </a:r>
          </a:p>
          <a:p>
            <a:pPr marL="0" indent="0">
              <a:buNone/>
            </a:pPr>
            <a:r>
              <a:rPr lang="en-US" sz="1100" b="0" dirty="0"/>
              <a:t>Earliest of the four is 1/5/16 which is the date the employer had </a:t>
            </a:r>
            <a:r>
              <a:rPr lang="en-US" sz="1100" b="0" dirty="0" smtClean="0"/>
              <a:t>knowledge 1/5/16 </a:t>
            </a:r>
            <a:r>
              <a:rPr lang="en-US" sz="1100" b="0" dirty="0"/>
              <a:t>+ 10 days = </a:t>
            </a:r>
            <a:r>
              <a:rPr lang="en-US" sz="1100" u="sng" dirty="0"/>
              <a:t>1/15/16</a:t>
            </a:r>
          </a:p>
          <a:p>
            <a:pPr marL="0" indent="0">
              <a:buNone/>
            </a:pPr>
            <a:r>
              <a:rPr lang="en-US" sz="1100" b="0" dirty="0" smtClean="0"/>
              <a:t>The SROI showing Initial Payment would be due by </a:t>
            </a:r>
            <a:r>
              <a:rPr lang="en-US" sz="1100" u="sng" dirty="0" smtClean="0"/>
              <a:t>2/12/16</a:t>
            </a:r>
            <a:r>
              <a:rPr lang="en-US" sz="1100" b="0" dirty="0" smtClean="0"/>
              <a:t> which is the </a:t>
            </a:r>
            <a:r>
              <a:rPr lang="en-US" sz="1100" b="0" dirty="0"/>
              <a:t>greater of the </a:t>
            </a:r>
            <a:r>
              <a:rPr lang="en-US" sz="1100" b="0" dirty="0" smtClean="0"/>
              <a:t>two dates.</a:t>
            </a:r>
            <a:endParaRPr lang="en-US" sz="1100" b="0" dirty="0"/>
          </a:p>
        </p:txBody>
      </p:sp>
    </p:spTree>
    <p:extLst>
      <p:ext uri="{BB962C8B-B14F-4D97-AF65-F5344CB8AC3E}">
        <p14:creationId xmlns:p14="http://schemas.microsoft.com/office/powerpoint/2010/main" val="354378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28950"/>
            <a:ext cx="9144000" cy="1828800"/>
          </a:xfrm>
          <a:prstGeom prst="rect">
            <a:avLst/>
          </a:prstGeom>
          <a:solidFill>
            <a:srgbClr val="B3C8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190750"/>
            <a:ext cx="8686800" cy="838200"/>
          </a:xfrm>
        </p:spPr>
        <p:txBody>
          <a:bodyPr/>
          <a:lstStyle/>
          <a:p>
            <a:r>
              <a:rPr lang="en-US" sz="4800" dirty="0" smtClean="0">
                <a:solidFill>
                  <a:srgbClr val="007681"/>
                </a:solidFill>
              </a:rPr>
              <a:t>MONITORING COMPLIANCE</a:t>
            </a:r>
            <a:endParaRPr lang="en-US" sz="5400" dirty="0">
              <a:solidFill>
                <a:srgbClr val="007681"/>
              </a:solidFill>
            </a:endParaRPr>
          </a:p>
        </p:txBody>
      </p:sp>
      <p:sp>
        <p:nvSpPr>
          <p:cNvPr id="5" name="Title 1"/>
          <p:cNvSpPr txBox="1">
            <a:spLocks/>
          </p:cNvSpPr>
          <p:nvPr/>
        </p:nvSpPr>
        <p:spPr>
          <a:xfrm>
            <a:off x="457200" y="3181350"/>
            <a:ext cx="7131934" cy="13716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3200" dirty="0" smtClean="0">
                <a:solidFill>
                  <a:schemeClr val="bg1"/>
                </a:solidFill>
              </a:rPr>
              <a:t>Timeliness of SROI showing Initial Payment of Compensation</a:t>
            </a:r>
            <a:endParaRPr lang="en-US" sz="3200" dirty="0">
              <a:solidFill>
                <a:schemeClr val="bg1"/>
              </a:solidFill>
            </a:endParaRPr>
          </a:p>
        </p:txBody>
      </p:sp>
    </p:spTree>
    <p:extLst>
      <p:ext uri="{BB962C8B-B14F-4D97-AF65-F5344CB8AC3E}">
        <p14:creationId xmlns:p14="http://schemas.microsoft.com/office/powerpoint/2010/main" val="2138793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CB Section/Chapter slide">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B71D2EBA-59AD-4D4B-9AC4-AA9F80915A27}" vid="{3C8C339D-1BED-E948-AE66-ED94D3F15048}"/>
    </a:ext>
  </a:extLst>
</a:theme>
</file>

<file path=ppt/theme/theme3.xml><?xml version="1.0" encoding="utf-8"?>
<a:theme xmlns:a="http://schemas.openxmlformats.org/drawingml/2006/main" name="WCB Content page">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d7ba0638-ee3c-42f0-be76-41efb289a28a">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3" ma:contentTypeDescription="Create a new document." ma:contentTypeScope="" ma:versionID="c6379f5abd30db3d64721019fefca432">
  <xsd:schema xmlns:xsd="http://www.w3.org/2001/XMLSchema" xmlns:xs="http://www.w3.org/2001/XMLSchema" xmlns:p="http://schemas.microsoft.com/office/2006/metadata/properties" xmlns:ns2="d7ba0638-ee3c-42f0-be76-41efb289a28a" targetNamespace="http://schemas.microsoft.com/office/2006/metadata/properties" ma:root="true" ma:fieldsID="daa4ade9027d83dcde296250b8103af2" ns2:_="">
    <xsd:import namespace="d7ba0638-ee3c-42f0-be76-41efb289a28a"/>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2.xml><?xml version="1.0" encoding="utf-8"?>
<ds:datastoreItem xmlns:ds="http://schemas.openxmlformats.org/officeDocument/2006/customXml" ds:itemID="{741F8B16-B740-4AF2-905B-0F55AB1209FA}">
  <ds:schemaRefs>
    <ds:schemaRef ds:uri="http://www.w3.org/XML/1998/namespace"/>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d7ba0638-ee3c-42f0-be76-41efb289a28a"/>
    <ds:schemaRef ds:uri="http://purl.org/dc/dcmitype/"/>
  </ds:schemaRefs>
</ds:datastoreItem>
</file>

<file path=customXml/itemProps3.xml><?xml version="1.0" encoding="utf-8"?>
<ds:datastoreItem xmlns:ds="http://schemas.openxmlformats.org/officeDocument/2006/customXml" ds:itemID="{F527918E-DA5B-40B8-A9D7-75C3F8675F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12849</TotalTime>
  <Words>3934</Words>
  <Application>Microsoft Office PowerPoint</Application>
  <PresentationFormat>On-screen Show (16:9)</PresentationFormat>
  <Paragraphs>333</Paragraphs>
  <Slides>45</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45</vt:i4>
      </vt:variant>
    </vt:vector>
  </HeadingPairs>
  <TitlesOfParts>
    <vt:vector size="53" baseType="lpstr">
      <vt:lpstr>AppleSDGothicNeo-Regular</vt:lpstr>
      <vt:lpstr>Arial</vt:lpstr>
      <vt:lpstr>Calibri</vt:lpstr>
      <vt:lpstr>LucidaGrande</vt:lpstr>
      <vt:lpstr>Wingdings</vt:lpstr>
      <vt:lpstr>Cover Master</vt:lpstr>
      <vt:lpstr>WCB Section/Chapter slide</vt:lpstr>
      <vt:lpstr>WCB Content page</vt:lpstr>
      <vt:lpstr>PowerPoint Presentation</vt:lpstr>
      <vt:lpstr>Agenda</vt:lpstr>
      <vt:lpstr>Payor Compliance</vt:lpstr>
      <vt:lpstr>HOW WE ARE MEASURING   </vt:lpstr>
      <vt:lpstr>PowerPoint Presentation</vt:lpstr>
      <vt:lpstr>PowerPoint Presentation</vt:lpstr>
      <vt:lpstr>PowerPoint Presentation</vt:lpstr>
      <vt:lpstr>PowerPoint Presentation</vt:lpstr>
      <vt:lpstr>MONITORING COMPLIANCE</vt:lpstr>
      <vt:lpstr>PowerPoint Presentation</vt:lpstr>
      <vt:lpstr>PowerPoint Presentation</vt:lpstr>
      <vt:lpstr>PowerPoint Presentation</vt:lpstr>
      <vt:lpstr>HOW WE ARE MEASURING   </vt:lpstr>
      <vt:lpstr>PowerPoint Presentation</vt:lpstr>
      <vt:lpstr>PowerPoint Presentation</vt:lpstr>
      <vt:lpstr>PowerPoint Presentation</vt:lpstr>
      <vt:lpstr>PowerPoint Presentation</vt:lpstr>
      <vt:lpstr>MONITORING COMPLIANCE</vt:lpstr>
      <vt:lpstr>PowerPoint Presentation</vt:lpstr>
      <vt:lpstr>PowerPoint Presentation</vt:lpstr>
      <vt:lpstr>PowerPoint Presentation</vt:lpstr>
      <vt:lpstr>Ways to Improve</vt:lpstr>
      <vt:lpstr>PowerPoint Presentation</vt:lpstr>
      <vt:lpstr>PowerPoint Presentation</vt:lpstr>
      <vt:lpstr>PowerPoint Presentation</vt:lpstr>
      <vt:lpstr>PowerPoint Presentation</vt:lpstr>
      <vt:lpstr>PowerPoint Presentation</vt:lpstr>
      <vt:lpstr>PowerPoint Presentation</vt:lpstr>
      <vt:lpstr>No Medical</vt:lpstr>
      <vt:lpstr>PowerPoint Presentation</vt:lpstr>
      <vt:lpstr>PowerPoint Presentation</vt:lpstr>
      <vt:lpstr>Request for Review</vt:lpstr>
      <vt:lpstr>PowerPoint Presentation</vt:lpstr>
      <vt:lpstr>PowerPoint Presentation</vt:lpstr>
      <vt:lpstr>PowerPoint Presentation</vt:lpstr>
      <vt:lpstr>PowerPoint Presentation</vt:lpstr>
      <vt:lpstr>PowerPoint Presentation</vt:lpstr>
      <vt:lpstr>Invoice Process</vt:lpstr>
      <vt:lpstr>PowerPoint Presentation</vt:lpstr>
      <vt:lpstr>PowerPoint Presentation</vt:lpstr>
      <vt:lpstr>PowerPoint Presentation</vt:lpstr>
      <vt:lpstr>SROI Reports</vt:lpstr>
      <vt:lpstr>PowerPoint Presentation</vt:lpstr>
      <vt:lpstr>PowerPoint Presentation</vt:lpstr>
      <vt:lpstr>For Questions or More Information:</vt:lpstr>
    </vt:vector>
  </TitlesOfParts>
  <Company>New York State - Office of General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Hughes, Denise</cp:lastModifiedBy>
  <cp:revision>333</cp:revision>
  <cp:lastPrinted>2016-12-15T14:02:06Z</cp:lastPrinted>
  <dcterms:created xsi:type="dcterms:W3CDTF">2014-12-09T18:34:34Z</dcterms:created>
  <dcterms:modified xsi:type="dcterms:W3CDTF">2017-01-17T12:42:36Z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