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6" r:id="rId2"/>
    <p:sldId id="335" r:id="rId3"/>
    <p:sldId id="341" r:id="rId4"/>
    <p:sldId id="344" r:id="rId5"/>
    <p:sldId id="339" r:id="rId6"/>
    <p:sldId id="340" r:id="rId7"/>
    <p:sldId id="342" r:id="rId8"/>
    <p:sldId id="343" r:id="rId9"/>
    <p:sldId id="32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4660"/>
  </p:normalViewPr>
  <p:slideViewPr>
    <p:cSldViewPr snapToGrid="0">
      <p:cViewPr varScale="1">
        <p:scale>
          <a:sx n="116" d="100"/>
          <a:sy n="116" d="100"/>
        </p:scale>
        <p:origin x="402" y="102"/>
      </p:cViewPr>
      <p:guideLst/>
    </p:cSldViewPr>
  </p:slideViewPr>
  <p:notesTextViewPr>
    <p:cViewPr>
      <p:scale>
        <a:sx n="1" d="1"/>
        <a:sy n="1" d="1"/>
      </p:scale>
      <p:origin x="0" y="0"/>
    </p:cViewPr>
  </p:notesTextViewPr>
  <p:notesViewPr>
    <p:cSldViewPr snapToGrid="0">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2D59D6-628C-411B-AA07-ABB51619F10B}" type="datetimeFigureOut">
              <a:rPr lang="en-US" smtClean="0"/>
              <a:t>3/29/2016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81F636-BAF6-408A-9288-C9C2F397578D}" type="slidenum">
              <a:rPr lang="en-US" smtClean="0"/>
              <a:t>‹#›</a:t>
            </a:fld>
            <a:endParaRPr lang="en-US"/>
          </a:p>
        </p:txBody>
      </p:sp>
    </p:spTree>
    <p:extLst>
      <p:ext uri="{BB962C8B-B14F-4D97-AF65-F5344CB8AC3E}">
        <p14:creationId xmlns:p14="http://schemas.microsoft.com/office/powerpoint/2010/main" val="47555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a:t>
            </a:fld>
            <a:endParaRPr lang="en-US" dirty="0"/>
          </a:p>
        </p:txBody>
      </p:sp>
    </p:spTree>
    <p:extLst>
      <p:ext uri="{BB962C8B-B14F-4D97-AF65-F5344CB8AC3E}">
        <p14:creationId xmlns:p14="http://schemas.microsoft.com/office/powerpoint/2010/main" val="3640691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5</a:t>
            </a:fld>
            <a:endParaRPr lang="en-US" dirty="0"/>
          </a:p>
        </p:txBody>
      </p:sp>
    </p:spTree>
    <p:extLst>
      <p:ext uri="{BB962C8B-B14F-4D97-AF65-F5344CB8AC3E}">
        <p14:creationId xmlns:p14="http://schemas.microsoft.com/office/powerpoint/2010/main" val="612903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6</a:t>
            </a:fld>
            <a:endParaRPr lang="en-US" dirty="0"/>
          </a:p>
        </p:txBody>
      </p:sp>
    </p:spTree>
    <p:extLst>
      <p:ext uri="{BB962C8B-B14F-4D97-AF65-F5344CB8AC3E}">
        <p14:creationId xmlns:p14="http://schemas.microsoft.com/office/powerpoint/2010/main" val="285320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7</a:t>
            </a:fld>
            <a:endParaRPr lang="en-US" dirty="0"/>
          </a:p>
        </p:txBody>
      </p:sp>
    </p:spTree>
    <p:extLst>
      <p:ext uri="{BB962C8B-B14F-4D97-AF65-F5344CB8AC3E}">
        <p14:creationId xmlns:p14="http://schemas.microsoft.com/office/powerpoint/2010/main" val="94895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8</a:t>
            </a:fld>
            <a:endParaRPr lang="en-US" dirty="0"/>
          </a:p>
        </p:txBody>
      </p:sp>
    </p:spTree>
    <p:extLst>
      <p:ext uri="{BB962C8B-B14F-4D97-AF65-F5344CB8AC3E}">
        <p14:creationId xmlns:p14="http://schemas.microsoft.com/office/powerpoint/2010/main" val="6629069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5340" y="5453380"/>
            <a:ext cx="2743200" cy="365125"/>
          </a:xfrm>
        </p:spPr>
        <p:txBody>
          <a:bodyPr/>
          <a:lstStyle>
            <a:lvl1pPr>
              <a:defRPr sz="1800" b="1">
                <a:solidFill>
                  <a:schemeClr val="bg1"/>
                </a:solidFill>
              </a:defRPr>
            </a:lvl1pPr>
          </a:lstStyle>
          <a:p>
            <a:fld id="{E8CA81D2-839A-4761-BDB1-BB809AEA21BD}" type="datetime1">
              <a:rPr lang="en-US" smtClean="0"/>
              <a:t>3/29/2016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Tree>
    <p:extLst>
      <p:ext uri="{BB962C8B-B14F-4D97-AF65-F5344CB8AC3E}">
        <p14:creationId xmlns:p14="http://schemas.microsoft.com/office/powerpoint/2010/main" val="1957927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55029"/>
            <a:ext cx="2743200" cy="365125"/>
          </a:xfrm>
        </p:spPr>
        <p:txBody>
          <a:bodyPr/>
          <a:lstStyle>
            <a:lvl1pPr>
              <a:defRPr sz="1400" b="1">
                <a:solidFill>
                  <a:schemeClr val="bg1"/>
                </a:solidFill>
              </a:defRPr>
            </a:lvl1pPr>
          </a:lstStyle>
          <a:p>
            <a:fld id="{BFB45F1A-630B-4923-AC94-0ACEE9F0B2F3}" type="datetime1">
              <a:rPr lang="en-US" smtClean="0"/>
              <a:t>3/29/2016</a:t>
            </a:fld>
            <a:endParaRPr lang="en-US" dirty="0"/>
          </a:p>
        </p:txBody>
      </p:sp>
      <p:sp>
        <p:nvSpPr>
          <p:cNvPr id="7" name="Slide Number Placeholder 6"/>
          <p:cNvSpPr>
            <a:spLocks noGrp="1"/>
          </p:cNvSpPr>
          <p:nvPr>
            <p:ph type="sldNum" sz="quarter" idx="12"/>
          </p:nvPr>
        </p:nvSpPr>
        <p:spPr>
          <a:xfrm>
            <a:off x="9353550" y="-7788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54100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95250" y="-30480"/>
            <a:ext cx="2743200" cy="365125"/>
          </a:xfrm>
        </p:spPr>
        <p:txBody>
          <a:bodyPr/>
          <a:lstStyle>
            <a:lvl1pPr>
              <a:defRPr sz="1400" b="1">
                <a:solidFill>
                  <a:schemeClr val="bg1"/>
                </a:solidFill>
              </a:defRPr>
            </a:lvl1pPr>
          </a:lstStyle>
          <a:p>
            <a:fld id="{B6EEE8B1-A8CD-4209-BDC0-4F2A52303E64}" type="datetime1">
              <a:rPr lang="en-US" smtClean="0"/>
              <a:t>3/29/2016</a:t>
            </a:fld>
            <a:endParaRPr lang="en-US" dirty="0"/>
          </a:p>
        </p:txBody>
      </p:sp>
      <p:sp>
        <p:nvSpPr>
          <p:cNvPr id="6" name="Slide Number Placeholder 5"/>
          <p:cNvSpPr>
            <a:spLocks noGrp="1"/>
          </p:cNvSpPr>
          <p:nvPr>
            <p:ph type="sldNum" sz="quarter" idx="12"/>
          </p:nvPr>
        </p:nvSpPr>
        <p:spPr>
          <a:xfrm>
            <a:off x="9342120" y="-30481"/>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031891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106680" y="-20587"/>
            <a:ext cx="2743200" cy="365125"/>
          </a:xfrm>
        </p:spPr>
        <p:txBody>
          <a:bodyPr/>
          <a:lstStyle>
            <a:lvl1pPr>
              <a:defRPr sz="1400" b="1">
                <a:solidFill>
                  <a:schemeClr val="bg1"/>
                </a:solidFill>
              </a:defRPr>
            </a:lvl1pPr>
          </a:lstStyle>
          <a:p>
            <a:fld id="{0A858624-CAD2-4862-B4A7-5977B8311EB2}" type="datetime1">
              <a:rPr lang="en-US" smtClean="0"/>
              <a:t>3/29/2016</a:t>
            </a:fld>
            <a:endParaRPr lang="en-US" dirty="0"/>
          </a:p>
        </p:txBody>
      </p:sp>
      <p:sp>
        <p:nvSpPr>
          <p:cNvPr id="6" name="Slide Number Placeholder 5"/>
          <p:cNvSpPr>
            <a:spLocks noGrp="1"/>
          </p:cNvSpPr>
          <p:nvPr>
            <p:ph type="sldNum" sz="quarter" idx="12"/>
          </p:nvPr>
        </p:nvSpPr>
        <p:spPr>
          <a:xfrm>
            <a:off x="936498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32854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92805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64457" y="5946774"/>
            <a:ext cx="2743200" cy="365125"/>
          </a:xfrm>
        </p:spPr>
        <p:txBody>
          <a:bodyPr/>
          <a:lstStyle>
            <a:lvl1pPr>
              <a:defRPr sz="1800" b="1">
                <a:solidFill>
                  <a:schemeClr val="bg1"/>
                </a:solidFill>
              </a:defRPr>
            </a:lvl1pPr>
          </a:lstStyle>
          <a:p>
            <a:fld id="{5132D8FB-2287-437B-A2A1-64D8EBE8F850}" type="datetime1">
              <a:rPr lang="en-US" smtClean="0"/>
              <a:t>3/29/2016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
        <p:nvSpPr>
          <p:cNvPr id="5" name="TextBox 4"/>
          <p:cNvSpPr txBox="1"/>
          <p:nvPr userDrawn="1"/>
        </p:nvSpPr>
        <p:spPr>
          <a:xfrm>
            <a:off x="361587" y="4831119"/>
            <a:ext cx="5742033" cy="369332"/>
          </a:xfrm>
          <a:prstGeom prst="rect">
            <a:avLst/>
          </a:prstGeom>
          <a:noFill/>
        </p:spPr>
        <p:txBody>
          <a:bodyPr wrap="square" rtlCol="0">
            <a:spAutoFit/>
          </a:bodyPr>
          <a:lstStyle/>
          <a:p>
            <a:r>
              <a:rPr lang="en-US" dirty="0" smtClean="0">
                <a:solidFill>
                  <a:schemeClr val="bg1"/>
                </a:solidFill>
              </a:rPr>
              <a:t>A Division of Workers’ Compensation</a:t>
            </a:r>
            <a:endParaRPr lang="en-US" dirty="0">
              <a:solidFill>
                <a:schemeClr val="bg1"/>
              </a:solidFill>
            </a:endParaRPr>
          </a:p>
        </p:txBody>
      </p:sp>
    </p:spTree>
    <p:extLst>
      <p:ext uri="{BB962C8B-B14F-4D97-AF65-F5344CB8AC3E}">
        <p14:creationId xmlns:p14="http://schemas.microsoft.com/office/powerpoint/2010/main" val="4671305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217170" y="-20587"/>
            <a:ext cx="2743200" cy="365125"/>
          </a:xfrm>
        </p:spPr>
        <p:txBody>
          <a:bodyPr/>
          <a:lstStyle>
            <a:lvl1pPr>
              <a:defRPr sz="1600" b="1">
                <a:solidFill>
                  <a:schemeClr val="bg1"/>
                </a:solidFill>
              </a:defRPr>
            </a:lvl1pPr>
          </a:lstStyle>
          <a:p>
            <a:fld id="{2CE913AE-4A81-4E4F-B9CC-947981D22BF2}" type="datetime1">
              <a:rPr lang="en-US" smtClean="0"/>
              <a:t>3/29/2016</a:t>
            </a:fld>
            <a:endParaRPr lang="en-US" dirty="0"/>
          </a:p>
        </p:txBody>
      </p:sp>
      <p:sp>
        <p:nvSpPr>
          <p:cNvPr id="6" name="Slide Number Placeholder 5"/>
          <p:cNvSpPr>
            <a:spLocks noGrp="1"/>
          </p:cNvSpPr>
          <p:nvPr>
            <p:ph type="sldNum" sz="quarter" idx="12"/>
          </p:nvPr>
        </p:nvSpPr>
        <p:spPr>
          <a:xfrm>
            <a:off x="9216390" y="-20588"/>
            <a:ext cx="2743200" cy="365125"/>
          </a:xfrm>
        </p:spPr>
        <p:txBody>
          <a:bodyPr/>
          <a:lstStyle>
            <a:lvl1pPr>
              <a:defRPr b="1">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3" name="TextBox 12"/>
          <p:cNvSpPr txBox="1"/>
          <p:nvPr userDrawn="1"/>
        </p:nvSpPr>
        <p:spPr>
          <a:xfrm>
            <a:off x="217170" y="6366076"/>
            <a:ext cx="4678921" cy="369332"/>
          </a:xfrm>
          <a:prstGeom prst="rect">
            <a:avLst/>
          </a:prstGeom>
          <a:noFill/>
        </p:spPr>
        <p:txBody>
          <a:bodyPr wrap="square" rtlCol="0">
            <a:spAutoFit/>
          </a:bodyPr>
          <a:lstStyle/>
          <a:p>
            <a:r>
              <a:rPr lang="en-US" dirty="0" smtClean="0"/>
              <a:t>A Division of Workers’ Compensation</a:t>
            </a:r>
            <a:endParaRPr lang="en-US" dirty="0"/>
          </a:p>
        </p:txBody>
      </p:sp>
    </p:spTree>
    <p:extLst>
      <p:ext uri="{BB962C8B-B14F-4D97-AF65-F5344CB8AC3E}">
        <p14:creationId xmlns:p14="http://schemas.microsoft.com/office/powerpoint/2010/main" val="9415741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71780" y="177165"/>
            <a:ext cx="2743200" cy="365125"/>
          </a:xfrm>
        </p:spPr>
        <p:txBody>
          <a:bodyPr/>
          <a:lstStyle>
            <a:lvl1pPr>
              <a:defRPr sz="1400" b="1">
                <a:solidFill>
                  <a:srgbClr val="002060"/>
                </a:solidFill>
              </a:defRPr>
            </a:lvl1pPr>
          </a:lstStyle>
          <a:p>
            <a:fld id="{D08DABB8-4400-4360-BD9A-7055A1E403DF}" type="datetime1">
              <a:rPr lang="en-US" smtClean="0"/>
              <a:t>3/29/2016</a:t>
            </a:fld>
            <a:endParaRPr lang="en-US" dirty="0"/>
          </a:p>
        </p:txBody>
      </p:sp>
      <p:sp>
        <p:nvSpPr>
          <p:cNvPr id="6" name="Slide Number Placeholder 5"/>
          <p:cNvSpPr>
            <a:spLocks noGrp="1"/>
          </p:cNvSpPr>
          <p:nvPr>
            <p:ph type="sldNum" sz="quarter" idx="12"/>
          </p:nvPr>
        </p:nvSpPr>
        <p:spPr>
          <a:xfrm>
            <a:off x="9170670" y="177483"/>
            <a:ext cx="2743200" cy="365125"/>
          </a:xfrm>
        </p:spPr>
        <p:txBody>
          <a:bodyPr/>
          <a:lstStyle>
            <a:lvl1pPr>
              <a:defRPr>
                <a:solidFill>
                  <a:srgbClr val="002060"/>
                </a:solidFill>
              </a:defRPr>
            </a:lvl1pPr>
          </a:lstStyle>
          <a:p>
            <a:fld id="{BB058067-43B8-4E0A-B575-A1270051252D}" type="slidenum">
              <a:rPr lang="en-US" smtClean="0"/>
              <a:pPr/>
              <a:t>‹#›</a:t>
            </a:fld>
            <a:endParaRPr lang="en-US" dirty="0"/>
          </a:p>
        </p:txBody>
      </p:sp>
      <p:sp>
        <p:nvSpPr>
          <p:cNvPr id="7" name="Rectangle 6"/>
          <p:cNvSpPr/>
          <p:nvPr userDrawn="1"/>
        </p:nvSpPr>
        <p:spPr>
          <a:xfrm>
            <a:off x="0" y="2324100"/>
            <a:ext cx="7909560" cy="9144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2415540"/>
            <a:ext cx="7909560" cy="36576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271780" y="1709738"/>
            <a:ext cx="10515600" cy="2852737"/>
          </a:xfrm>
        </p:spPr>
        <p:txBody>
          <a:bodyPr anchor="b">
            <a:normAutofit/>
          </a:bodyPr>
          <a:lstStyle>
            <a:lvl1pPr>
              <a:defRPr sz="4000" b="1">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778399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solidFill>
                  <a:schemeClr val="bg1"/>
                </a:solidFill>
              </a:rPr>
              <a:pPr/>
              <a:t>‹#›</a:t>
            </a:fld>
            <a:endParaRPr lang="en-US" dirty="0">
              <a:solidFill>
                <a:schemeClr val="bg1"/>
              </a:solidFill>
            </a:endParaRPr>
          </a:p>
        </p:txBody>
      </p:sp>
      <p:sp>
        <p:nvSpPr>
          <p:cNvPr id="10" name="Rectangle 9"/>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EF51F20A-7DCE-45A3-99B3-BC9DFE11BA6E}" type="datetime1">
              <a:rPr lang="en-US" smtClean="0"/>
              <a:t>3/29/2016</a:t>
            </a:fld>
            <a:endParaRPr lang="en-US" dirty="0"/>
          </a:p>
        </p:txBody>
      </p:sp>
    </p:spTree>
    <p:extLst>
      <p:ext uri="{BB962C8B-B14F-4D97-AF65-F5344CB8AC3E}">
        <p14:creationId xmlns:p14="http://schemas.microsoft.com/office/powerpoint/2010/main" val="5523733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Rectangle 11"/>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5565D22A-5D27-4A3B-AE75-09542B10FB61}" type="datetime1">
              <a:rPr lang="en-US" smtClean="0"/>
              <a:t>3/29/2016</a:t>
            </a:fld>
            <a:endParaRPr lang="en-US" dirty="0"/>
          </a:p>
        </p:txBody>
      </p:sp>
      <p:sp>
        <p:nvSpPr>
          <p:cNvPr id="13"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34459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Date Placeholder 2"/>
          <p:cNvSpPr>
            <a:spLocks noGrp="1"/>
          </p:cNvSpPr>
          <p:nvPr>
            <p:ph type="dt" sz="half" idx="10"/>
          </p:nvPr>
        </p:nvSpPr>
        <p:spPr>
          <a:xfrm>
            <a:off x="83820" y="-20587"/>
            <a:ext cx="2743200" cy="365125"/>
          </a:xfrm>
        </p:spPr>
        <p:txBody>
          <a:bodyPr/>
          <a:lstStyle>
            <a:lvl1pPr>
              <a:defRPr sz="1400" b="1">
                <a:solidFill>
                  <a:schemeClr val="bg1"/>
                </a:solidFill>
              </a:defRPr>
            </a:lvl1pPr>
          </a:lstStyle>
          <a:p>
            <a:fld id="{92E7F0E2-86B3-47EF-BBDA-5B25E7511527}" type="datetime1">
              <a:rPr lang="en-US" smtClean="0"/>
              <a:t>3/29/2016</a:t>
            </a:fld>
            <a:endParaRPr lang="en-US" dirty="0"/>
          </a:p>
        </p:txBody>
      </p:sp>
      <p:sp>
        <p:nvSpPr>
          <p:cNvPr id="5" name="Slide Number Placeholder 4"/>
          <p:cNvSpPr>
            <a:spLocks noGrp="1"/>
          </p:cNvSpPr>
          <p:nvPr>
            <p:ph type="sldNum" sz="quarter" idx="12"/>
          </p:nvPr>
        </p:nvSpPr>
        <p:spPr>
          <a:xfrm>
            <a:off x="927354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35826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Date Placeholder 1"/>
          <p:cNvSpPr>
            <a:spLocks noGrp="1"/>
          </p:cNvSpPr>
          <p:nvPr>
            <p:ph type="dt" sz="half" idx="10"/>
          </p:nvPr>
        </p:nvSpPr>
        <p:spPr>
          <a:xfrm>
            <a:off x="106680" y="-20587"/>
            <a:ext cx="2743200" cy="365125"/>
          </a:xfrm>
        </p:spPr>
        <p:txBody>
          <a:bodyPr/>
          <a:lstStyle>
            <a:lvl1pPr>
              <a:defRPr sz="1400" b="1">
                <a:solidFill>
                  <a:schemeClr val="bg1"/>
                </a:solidFill>
              </a:defRPr>
            </a:lvl1pPr>
          </a:lstStyle>
          <a:p>
            <a:fld id="{CEBF8F5B-B1E3-4924-BF19-7A857BCC6812}" type="datetime1">
              <a:rPr lang="en-US" smtClean="0"/>
              <a:t>3/29/2016</a:t>
            </a:fld>
            <a:endParaRPr lang="en-US" dirty="0"/>
          </a:p>
        </p:txBody>
      </p:sp>
      <p:sp>
        <p:nvSpPr>
          <p:cNvPr id="4" name="Slide Number Placeholder 3"/>
          <p:cNvSpPr>
            <a:spLocks noGrp="1"/>
          </p:cNvSpPr>
          <p:nvPr>
            <p:ph type="sldNum" sz="quarter" idx="12"/>
          </p:nvPr>
        </p:nvSpPr>
        <p:spPr>
          <a:xfrm>
            <a:off x="9307830" y="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151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33306"/>
            <a:ext cx="2743200" cy="365125"/>
          </a:xfrm>
        </p:spPr>
        <p:txBody>
          <a:bodyPr/>
          <a:lstStyle>
            <a:lvl1pPr>
              <a:defRPr sz="1400" b="1">
                <a:solidFill>
                  <a:schemeClr val="bg1"/>
                </a:solidFill>
              </a:defRPr>
            </a:lvl1pPr>
          </a:lstStyle>
          <a:p>
            <a:fld id="{992329B2-2A93-4EC9-B138-1D86E6432186}" type="datetime1">
              <a:rPr lang="en-US" smtClean="0"/>
              <a:t>3/29/2016</a:t>
            </a:fld>
            <a:endParaRPr lang="en-US" dirty="0"/>
          </a:p>
        </p:txBody>
      </p:sp>
      <p:sp>
        <p:nvSpPr>
          <p:cNvPr id="7" name="Slide Number Placeholder 6"/>
          <p:cNvSpPr>
            <a:spLocks noGrp="1"/>
          </p:cNvSpPr>
          <p:nvPr>
            <p:ph type="sldNum" sz="quarter" idx="12"/>
          </p:nvPr>
        </p:nvSpPr>
        <p:spPr>
          <a:xfrm>
            <a:off x="9364980" y="-5502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273194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527B1-1815-4A19-9832-A7C04285E196}" type="datetime1">
              <a:rPr lang="en-US" smtClean="0"/>
              <a:t>3/29/2016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58067-43B8-4E0A-B575-A1270051252D}" type="slidenum">
              <a:rPr lang="en-US" smtClean="0"/>
              <a:t>‹#›</a:t>
            </a:fld>
            <a:endParaRPr lang="en-US"/>
          </a:p>
        </p:txBody>
      </p:sp>
    </p:spTree>
    <p:extLst>
      <p:ext uri="{BB962C8B-B14F-4D97-AF65-F5344CB8AC3E}">
        <p14:creationId xmlns:p14="http://schemas.microsoft.com/office/powerpoint/2010/main" val="20180317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NYS Workers’ Compensation System</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Compliance Outreach: Measuring and Monitoring Payor Performance Questions</a:t>
            </a:r>
          </a:p>
          <a:p>
            <a:endParaRPr lang="en-US" dirty="0"/>
          </a:p>
          <a:p>
            <a:r>
              <a:rPr lang="en-US" dirty="0" smtClean="0"/>
              <a:t>2015 </a:t>
            </a:r>
            <a:endParaRPr lang="en-US" dirty="0"/>
          </a:p>
        </p:txBody>
      </p:sp>
      <p:sp>
        <p:nvSpPr>
          <p:cNvPr id="4" name="Date Placeholder 3"/>
          <p:cNvSpPr>
            <a:spLocks noGrp="1"/>
          </p:cNvSpPr>
          <p:nvPr>
            <p:ph type="dt" sz="half" idx="10"/>
          </p:nvPr>
        </p:nvSpPr>
        <p:spPr>
          <a:xfrm>
            <a:off x="815340" y="5453380"/>
            <a:ext cx="2743200" cy="598708"/>
          </a:xfrm>
        </p:spPr>
        <p:txBody>
          <a:bodyPr/>
          <a:lstStyle/>
          <a:p>
            <a:r>
              <a:rPr lang="en-US" dirty="0" smtClean="0"/>
              <a:t>7/14/2015 &amp; 7/16/2015</a:t>
            </a:r>
            <a:endParaRPr lang="en-US" dirty="0"/>
          </a:p>
        </p:txBody>
      </p:sp>
      <p:pic>
        <p:nvPicPr>
          <p:cNvPr id="5" name="Picture 4"/>
          <p:cNvPicPr>
            <a:picLocks noChangeAspect="1"/>
          </p:cNvPicPr>
          <p:nvPr/>
        </p:nvPicPr>
        <p:blipFill>
          <a:blip r:embed="rId2"/>
          <a:stretch>
            <a:fillRect/>
          </a:stretch>
        </p:blipFill>
        <p:spPr>
          <a:xfrm>
            <a:off x="7172325" y="457200"/>
            <a:ext cx="4143375" cy="1405570"/>
          </a:xfrm>
          <a:prstGeom prst="rect">
            <a:avLst/>
          </a:prstGeom>
        </p:spPr>
      </p:pic>
    </p:spTree>
    <p:extLst>
      <p:ext uri="{BB962C8B-B14F-4D97-AF65-F5344CB8AC3E}">
        <p14:creationId xmlns:p14="http://schemas.microsoft.com/office/powerpoint/2010/main" val="114226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7/16/2015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a:t>
            </a:fld>
            <a:endParaRPr lang="en-US" dirty="0"/>
          </a:p>
        </p:txBody>
      </p:sp>
      <p:sp>
        <p:nvSpPr>
          <p:cNvPr id="4" name="Title 3"/>
          <p:cNvSpPr>
            <a:spLocks noGrp="1"/>
          </p:cNvSpPr>
          <p:nvPr>
            <p:ph type="title"/>
          </p:nvPr>
        </p:nvSpPr>
        <p:spPr/>
        <p:txBody>
          <a:bodyPr/>
          <a:lstStyle/>
          <a:p>
            <a:r>
              <a:rPr lang="en-US" dirty="0" smtClean="0"/>
              <a:t>Scenario (update)</a:t>
            </a:r>
            <a:endParaRPr lang="en-US" dirty="0"/>
          </a:p>
        </p:txBody>
      </p:sp>
      <p:sp>
        <p:nvSpPr>
          <p:cNvPr id="5" name="Text Placeholder 4"/>
          <p:cNvSpPr>
            <a:spLocks noGrp="1"/>
          </p:cNvSpPr>
          <p:nvPr>
            <p:ph type="body" idx="1"/>
          </p:nvPr>
        </p:nvSpPr>
        <p:spPr>
          <a:xfrm flipV="1">
            <a:off x="831849" y="6089650"/>
            <a:ext cx="10590401"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35515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976" y="699770"/>
            <a:ext cx="9650925" cy="9510296"/>
          </a:xfrm>
          <a:prstGeom prst="rect">
            <a:avLst/>
          </a:prstGeom>
        </p:spPr>
        <p:txBody>
          <a:bodyPr wrap="square">
            <a:spAutoFit/>
          </a:bodyPr>
          <a:lstStyle/>
          <a:p>
            <a:endParaRPr lang="en-US" sz="1600" b="1" dirty="0" smtClean="0">
              <a:solidFill>
                <a:srgbClr val="002060"/>
              </a:solidFill>
            </a:endParaRPr>
          </a:p>
          <a:p>
            <a:endParaRPr lang="en-US" sz="1600" b="1" dirty="0">
              <a:solidFill>
                <a:srgbClr val="002060"/>
              </a:solidFill>
            </a:endParaRPr>
          </a:p>
          <a:p>
            <a:endParaRPr lang="en-US" sz="1600" b="1" dirty="0" smtClean="0">
              <a:solidFill>
                <a:srgbClr val="002060"/>
              </a:solidFill>
            </a:endParaRPr>
          </a:p>
          <a:p>
            <a:endParaRPr lang="en-US" sz="1600" b="1" dirty="0">
              <a:solidFill>
                <a:srgbClr val="002060"/>
              </a:solidFill>
            </a:endParaRPr>
          </a:p>
          <a:p>
            <a:r>
              <a:rPr lang="en-US" sz="1600" b="1" dirty="0" smtClean="0">
                <a:solidFill>
                  <a:srgbClr val="002060"/>
                </a:solidFill>
              </a:rPr>
              <a:t>Scenario 2:</a:t>
            </a:r>
          </a:p>
          <a:p>
            <a:pPr lvl="0"/>
            <a:r>
              <a:rPr lang="en-US" sz="1400" dirty="0" smtClean="0">
                <a:solidFill>
                  <a:srgbClr val="002060"/>
                </a:solidFill>
              </a:rPr>
              <a:t>The employer </a:t>
            </a:r>
            <a:r>
              <a:rPr lang="en-US" sz="1400" dirty="0">
                <a:solidFill>
                  <a:srgbClr val="002060"/>
                </a:solidFill>
              </a:rPr>
              <a:t>is paying the </a:t>
            </a:r>
            <a:r>
              <a:rPr lang="en-US" sz="1400" dirty="0" smtClean="0">
                <a:solidFill>
                  <a:srgbClr val="002060"/>
                </a:solidFill>
              </a:rPr>
              <a:t>claimant’s </a:t>
            </a:r>
            <a:r>
              <a:rPr lang="en-US" sz="1400" dirty="0">
                <a:solidFill>
                  <a:srgbClr val="002060"/>
                </a:solidFill>
              </a:rPr>
              <a:t>wages, however, </a:t>
            </a:r>
            <a:r>
              <a:rPr lang="en-US" sz="1400" dirty="0" smtClean="0">
                <a:solidFill>
                  <a:srgbClr val="002060"/>
                </a:solidFill>
              </a:rPr>
              <a:t>the carrier is </a:t>
            </a:r>
            <a:r>
              <a:rPr lang="en-US" sz="1400" dirty="0">
                <a:solidFill>
                  <a:srgbClr val="002060"/>
                </a:solidFill>
              </a:rPr>
              <a:t>accepting the claim without liability per Section 21-a. Should we file a SROI-EP with Agreement to Compensate Code (DN0075) equal to “W” Without Liability? </a:t>
            </a:r>
            <a:endParaRPr lang="en-US" sz="1400" dirty="0" smtClean="0">
              <a:solidFill>
                <a:srgbClr val="002060"/>
              </a:solidFill>
            </a:endParaRPr>
          </a:p>
          <a:p>
            <a:pPr lvl="0"/>
            <a:endParaRPr lang="en-US" sz="1400" dirty="0" smtClean="0">
              <a:solidFill>
                <a:srgbClr val="002060"/>
              </a:solidFill>
            </a:endParaRPr>
          </a:p>
          <a:p>
            <a:r>
              <a:rPr lang="en-US" sz="1600" b="1" dirty="0" smtClean="0">
                <a:solidFill>
                  <a:srgbClr val="002060"/>
                </a:solidFill>
              </a:rPr>
              <a:t>Reply to Scenario 2:</a:t>
            </a:r>
          </a:p>
          <a:p>
            <a:r>
              <a:rPr lang="en-US" sz="1400" dirty="0">
                <a:solidFill>
                  <a:srgbClr val="FF0000"/>
                </a:solidFill>
              </a:rPr>
              <a:t>Yes, as of 3/28/16 carriers, self insured </a:t>
            </a:r>
            <a:r>
              <a:rPr lang="en-US" sz="1400" dirty="0" smtClean="0">
                <a:solidFill>
                  <a:srgbClr val="FF0000"/>
                </a:solidFill>
              </a:rPr>
              <a:t>employers, municipalities and </a:t>
            </a:r>
            <a:r>
              <a:rPr lang="en-US" sz="1400" smtClean="0">
                <a:solidFill>
                  <a:srgbClr val="FF0000"/>
                </a:solidFill>
              </a:rPr>
              <a:t>claim administrator’s </a:t>
            </a:r>
            <a:r>
              <a:rPr lang="en-US" sz="1400" dirty="0">
                <a:solidFill>
                  <a:srgbClr val="FF0000"/>
                </a:solidFill>
              </a:rPr>
              <a:t>can add the agreement to compensate code (DN0075) to the SROI EP. </a:t>
            </a:r>
            <a:endParaRPr lang="en-US" sz="1400" dirty="0" smtClean="0">
              <a:solidFill>
                <a:srgbClr val="FF0000"/>
              </a:solidFill>
            </a:endParaRPr>
          </a:p>
          <a:p>
            <a:endParaRPr lang="en-US" sz="1400" dirty="0">
              <a:solidFill>
                <a:srgbClr val="FF0000"/>
              </a:solidFill>
            </a:endParaRPr>
          </a:p>
          <a:p>
            <a:r>
              <a:rPr lang="en-US" sz="1400" strike="sngStrike" dirty="0" smtClean="0">
                <a:solidFill>
                  <a:srgbClr val="002060"/>
                </a:solidFill>
              </a:rPr>
              <a:t>No, the carrier should file the SROI IP using Agreement to Compensate Code (DN0075) “W” without liability. In the Benefit Type Code box (DN0085) use the 2xx advising the employer is paying. The Board received notification that the reply to Scenario 2 is not allowed through the IAIABC standard. Please see the correct answer below:</a:t>
            </a:r>
          </a:p>
          <a:p>
            <a:endParaRPr lang="en-US" sz="1400" strike="sngStrike" dirty="0" smtClean="0">
              <a:solidFill>
                <a:srgbClr val="002060"/>
              </a:solidFill>
            </a:endParaRPr>
          </a:p>
          <a:p>
            <a:pPr lvl="0"/>
            <a:r>
              <a:rPr lang="en-US" sz="1400" strike="sngStrike" dirty="0" smtClean="0">
                <a:solidFill>
                  <a:srgbClr val="002060"/>
                </a:solidFill>
              </a:rPr>
              <a:t>No, the IAIABC standard has an “X” (exclude) on the Data Element Requirement Table for this data element on the SROI-EP. </a:t>
            </a:r>
            <a:r>
              <a:rPr lang="en-US" sz="1400" b="1" strike="sngStrike" dirty="0" smtClean="0">
                <a:solidFill>
                  <a:srgbClr val="002060"/>
                </a:solidFill>
              </a:rPr>
              <a:t>Instead, you should file the SROI-PD in lieu of the SROI-EP</a:t>
            </a:r>
            <a:r>
              <a:rPr lang="en-US" sz="1400" strike="sngStrike" dirty="0" smtClean="0">
                <a:solidFill>
                  <a:srgbClr val="002060"/>
                </a:solidFill>
              </a:rPr>
              <a:t>. In addition, you would indicate within the Denial Reason Narrative field that the employer is paying wages </a:t>
            </a:r>
            <a:r>
              <a:rPr lang="en-US" sz="1400" b="1" strike="sngStrike" dirty="0" smtClean="0">
                <a:solidFill>
                  <a:srgbClr val="002060"/>
                </a:solidFill>
              </a:rPr>
              <a:t>and</a:t>
            </a:r>
            <a:r>
              <a:rPr lang="en-US" sz="1400" strike="sngStrike" dirty="0" smtClean="0">
                <a:solidFill>
                  <a:srgbClr val="002060"/>
                </a:solidFill>
              </a:rPr>
              <a:t> populate Agreement to Compensate Code (DN0075) with “W” Without Liability. </a:t>
            </a:r>
          </a:p>
          <a:p>
            <a:pPr lvl="0"/>
            <a:endParaRPr lang="en-US" sz="1400" strike="sngStrike" dirty="0" smtClean="0">
              <a:solidFill>
                <a:srgbClr val="002060"/>
              </a:solidFill>
            </a:endParaRPr>
          </a:p>
          <a:p>
            <a:r>
              <a:rPr lang="en-US" sz="1200" strike="sngStrike" dirty="0" smtClean="0">
                <a:solidFill>
                  <a:srgbClr val="002060"/>
                </a:solidFill>
              </a:rPr>
              <a:t>Note:  An Issue Resolution Request has been filed with the IAIABC requesting that the SROI-EP allow for the Agreement to Compensate Code (DN0075) to be listed.  When that change is implemented the Board will change this response to indicate that the SROI-EP is the proper transaction to file listing the Agreement to Compensate Code (DN0075) with “W” Without Liability.</a:t>
            </a:r>
          </a:p>
          <a:p>
            <a:endParaRPr lang="en-US" sz="1200" dirty="0"/>
          </a:p>
          <a:p>
            <a:r>
              <a:rPr lang="en-US" sz="1400" dirty="0">
                <a:solidFill>
                  <a:srgbClr val="002060"/>
                </a:solidFill>
              </a:rPr>
              <a:t> </a:t>
            </a:r>
          </a:p>
          <a:p>
            <a:r>
              <a:rPr lang="en-US" sz="1400" dirty="0"/>
              <a:t> </a:t>
            </a:r>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83820" y="334646"/>
            <a:ext cx="7094615" cy="37501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7/16/2015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a:t>
            </a:fld>
            <a:endParaRPr lang="en-US" dirty="0"/>
          </a:p>
        </p:txBody>
      </p:sp>
    </p:spTree>
    <p:extLst>
      <p:ext uri="{BB962C8B-B14F-4D97-AF65-F5344CB8AC3E}">
        <p14:creationId xmlns:p14="http://schemas.microsoft.com/office/powerpoint/2010/main" val="4083648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7/16/2015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4</a:t>
            </a:fld>
            <a:endParaRPr lang="en-US" dirty="0"/>
          </a:p>
        </p:txBody>
      </p:sp>
      <p:sp>
        <p:nvSpPr>
          <p:cNvPr id="4" name="Title 3"/>
          <p:cNvSpPr>
            <a:spLocks noGrp="1"/>
          </p:cNvSpPr>
          <p:nvPr>
            <p:ph type="title"/>
          </p:nvPr>
        </p:nvSpPr>
        <p:spPr/>
        <p:txBody>
          <a:bodyPr/>
          <a:lstStyle/>
          <a:p>
            <a:r>
              <a:rPr lang="en-US" dirty="0" smtClean="0"/>
              <a:t>Questions</a:t>
            </a:r>
            <a:endParaRPr lang="en-US" dirty="0"/>
          </a:p>
        </p:txBody>
      </p:sp>
      <p:sp>
        <p:nvSpPr>
          <p:cNvPr id="5" name="Text Placeholder 4"/>
          <p:cNvSpPr>
            <a:spLocks noGrp="1"/>
          </p:cNvSpPr>
          <p:nvPr>
            <p:ph type="body" idx="1"/>
          </p:nvPr>
        </p:nvSpPr>
        <p:spPr>
          <a:xfrm flipV="1">
            <a:off x="831849" y="6089650"/>
            <a:ext cx="10590401"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512248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7715" y="917862"/>
            <a:ext cx="9550185" cy="6370975"/>
          </a:xfrm>
          <a:prstGeom prst="rect">
            <a:avLst/>
          </a:prstGeom>
        </p:spPr>
        <p:txBody>
          <a:bodyPr wrap="square">
            <a:spAutoFit/>
          </a:bodyPr>
          <a:lstStyle/>
          <a:p>
            <a:endParaRPr lang="en-US" b="1" dirty="0" smtClean="0">
              <a:solidFill>
                <a:srgbClr val="002060"/>
              </a:solidFill>
            </a:endParaRPr>
          </a:p>
          <a:p>
            <a:r>
              <a:rPr lang="en-US" b="1" dirty="0" smtClean="0">
                <a:solidFill>
                  <a:srgbClr val="002060"/>
                </a:solidFill>
              </a:rPr>
              <a:t>Question:</a:t>
            </a:r>
            <a:endParaRPr lang="en-US" b="1" dirty="0">
              <a:solidFill>
                <a:srgbClr val="002060"/>
              </a:solidFill>
            </a:endParaRPr>
          </a:p>
          <a:p>
            <a:r>
              <a:rPr lang="en-US" dirty="0">
                <a:solidFill>
                  <a:srgbClr val="002060"/>
                </a:solidFill>
              </a:rPr>
              <a:t>If </a:t>
            </a:r>
            <a:r>
              <a:rPr lang="en-US" dirty="0" smtClean="0">
                <a:solidFill>
                  <a:srgbClr val="002060"/>
                </a:solidFill>
              </a:rPr>
              <a:t>a SROI </a:t>
            </a:r>
            <a:r>
              <a:rPr lang="en-US" dirty="0">
                <a:solidFill>
                  <a:srgbClr val="002060"/>
                </a:solidFill>
              </a:rPr>
              <a:t>IP is filed citing Sec 21-a and then it is determined that the case is either accepted or fully denied what other FROI/SROI forms correctly apply in each scenario?</a:t>
            </a:r>
          </a:p>
          <a:p>
            <a:r>
              <a:rPr lang="en-US" dirty="0">
                <a:solidFill>
                  <a:srgbClr val="002060"/>
                </a:solidFill>
              </a:rPr>
              <a:t> </a:t>
            </a:r>
          </a:p>
          <a:p>
            <a:r>
              <a:rPr lang="en-US" dirty="0">
                <a:solidFill>
                  <a:srgbClr val="002060"/>
                </a:solidFill>
              </a:rPr>
              <a:t> </a:t>
            </a:r>
            <a:r>
              <a:rPr lang="en-US" dirty="0" smtClean="0">
                <a:solidFill>
                  <a:srgbClr val="002060"/>
                </a:solidFill>
              </a:rPr>
              <a:t>If a SRO IP </a:t>
            </a:r>
            <a:r>
              <a:rPr lang="en-US" dirty="0">
                <a:solidFill>
                  <a:srgbClr val="002060"/>
                </a:solidFill>
              </a:rPr>
              <a:t>is filed citing Sec 21-a and then it is determined </a:t>
            </a:r>
            <a:r>
              <a:rPr lang="en-US" dirty="0" smtClean="0">
                <a:solidFill>
                  <a:srgbClr val="002060"/>
                </a:solidFill>
              </a:rPr>
              <a:t>the </a:t>
            </a:r>
            <a:r>
              <a:rPr lang="en-US" dirty="0">
                <a:solidFill>
                  <a:srgbClr val="002060"/>
                </a:solidFill>
              </a:rPr>
              <a:t>case should be accepted do we file a </a:t>
            </a:r>
            <a:r>
              <a:rPr lang="en-US" dirty="0" smtClean="0">
                <a:solidFill>
                  <a:srgbClr val="002060"/>
                </a:solidFill>
              </a:rPr>
              <a:t>SROI-02 </a:t>
            </a:r>
            <a:r>
              <a:rPr lang="en-US" dirty="0">
                <a:solidFill>
                  <a:srgbClr val="002060"/>
                </a:solidFill>
              </a:rPr>
              <a:t>and may we then file a SROI-EP</a:t>
            </a:r>
            <a:r>
              <a:rPr lang="en-US" dirty="0" smtClean="0">
                <a:solidFill>
                  <a:srgbClr val="002060"/>
                </a:solidFill>
              </a:rPr>
              <a:t>?</a:t>
            </a:r>
            <a:r>
              <a:rPr lang="en-US" dirty="0">
                <a:solidFill>
                  <a:srgbClr val="002060"/>
                </a:solidFill>
              </a:rPr>
              <a:t> </a:t>
            </a:r>
            <a:endParaRPr lang="en-US" dirty="0" smtClean="0">
              <a:solidFill>
                <a:srgbClr val="002060"/>
              </a:solidFill>
            </a:endParaRPr>
          </a:p>
          <a:p>
            <a:endParaRPr lang="en-US" dirty="0" smtClean="0">
              <a:solidFill>
                <a:srgbClr val="002060"/>
              </a:solidFill>
            </a:endParaRPr>
          </a:p>
          <a:p>
            <a:r>
              <a:rPr lang="en-US" b="1" dirty="0" smtClean="0">
                <a:solidFill>
                  <a:srgbClr val="002060"/>
                </a:solidFill>
              </a:rPr>
              <a:t>Answer:</a:t>
            </a:r>
            <a:endParaRPr lang="en-US" b="1" dirty="0">
              <a:solidFill>
                <a:srgbClr val="002060"/>
              </a:solidFill>
            </a:endParaRPr>
          </a:p>
          <a:p>
            <a:r>
              <a:rPr lang="en-US" dirty="0" smtClean="0">
                <a:solidFill>
                  <a:srgbClr val="002060"/>
                </a:solidFill>
              </a:rPr>
              <a:t>It </a:t>
            </a:r>
            <a:r>
              <a:rPr lang="en-US" dirty="0">
                <a:solidFill>
                  <a:srgbClr val="002060"/>
                </a:solidFill>
              </a:rPr>
              <a:t>is not required </a:t>
            </a:r>
            <a:r>
              <a:rPr lang="en-US" dirty="0" smtClean="0">
                <a:solidFill>
                  <a:srgbClr val="002060"/>
                </a:solidFill>
              </a:rPr>
              <a:t>that you</a:t>
            </a:r>
            <a:r>
              <a:rPr lang="en-US" dirty="0">
                <a:solidFill>
                  <a:srgbClr val="002060"/>
                </a:solidFill>
              </a:rPr>
              <a:t> file a </a:t>
            </a:r>
            <a:r>
              <a:rPr lang="en-US" dirty="0" smtClean="0">
                <a:solidFill>
                  <a:srgbClr val="002060"/>
                </a:solidFill>
              </a:rPr>
              <a:t>SROI 02.</a:t>
            </a:r>
            <a:r>
              <a:rPr lang="en-US" dirty="0">
                <a:solidFill>
                  <a:srgbClr val="002060"/>
                </a:solidFill>
              </a:rPr>
              <a:t> </a:t>
            </a:r>
            <a:r>
              <a:rPr lang="en-US" dirty="0" smtClean="0">
                <a:solidFill>
                  <a:srgbClr val="002060"/>
                </a:solidFill>
              </a:rPr>
              <a:t>You can </a:t>
            </a:r>
            <a:r>
              <a:rPr lang="en-US" dirty="0">
                <a:solidFill>
                  <a:srgbClr val="002060"/>
                </a:solidFill>
              </a:rPr>
              <a:t>just update the Agreement to Compensate Code on the next </a:t>
            </a:r>
            <a:r>
              <a:rPr lang="en-US" dirty="0" smtClean="0">
                <a:solidFill>
                  <a:srgbClr val="002060"/>
                </a:solidFill>
              </a:rPr>
              <a:t>SROI filed.</a:t>
            </a:r>
            <a:r>
              <a:rPr lang="en-US" dirty="0">
                <a:solidFill>
                  <a:srgbClr val="002060"/>
                </a:solidFill>
              </a:rPr>
              <a:t>  If no SROI is due then </a:t>
            </a:r>
            <a:r>
              <a:rPr lang="en-US" dirty="0" smtClean="0">
                <a:solidFill>
                  <a:srgbClr val="002060"/>
                </a:solidFill>
              </a:rPr>
              <a:t>you can make </a:t>
            </a:r>
            <a:r>
              <a:rPr lang="en-US" dirty="0">
                <a:solidFill>
                  <a:srgbClr val="002060"/>
                </a:solidFill>
              </a:rPr>
              <a:t>the change on the </a:t>
            </a:r>
            <a:r>
              <a:rPr lang="en-US" dirty="0" smtClean="0">
                <a:solidFill>
                  <a:srgbClr val="002060"/>
                </a:solidFill>
              </a:rPr>
              <a:t>SROI 02. Per </a:t>
            </a:r>
            <a:r>
              <a:rPr lang="en-US" dirty="0">
                <a:solidFill>
                  <a:srgbClr val="002060"/>
                </a:solidFill>
              </a:rPr>
              <a:t>Sequencing the EP can follow the IP.   However if </a:t>
            </a:r>
            <a:r>
              <a:rPr lang="en-US" dirty="0" smtClean="0">
                <a:solidFill>
                  <a:srgbClr val="002060"/>
                </a:solidFill>
              </a:rPr>
              <a:t>you have entered </a:t>
            </a:r>
            <a:r>
              <a:rPr lang="en-US" dirty="0">
                <a:solidFill>
                  <a:srgbClr val="002060"/>
                </a:solidFill>
              </a:rPr>
              <a:t>Without Liability on the IP and then file the EP </a:t>
            </a:r>
            <a:r>
              <a:rPr lang="en-US" dirty="0" smtClean="0">
                <a:solidFill>
                  <a:srgbClr val="002060"/>
                </a:solidFill>
              </a:rPr>
              <a:t>the Board is </a:t>
            </a:r>
            <a:r>
              <a:rPr lang="en-US" dirty="0">
                <a:solidFill>
                  <a:srgbClr val="002060"/>
                </a:solidFill>
              </a:rPr>
              <a:t>taking that to mean the case is </a:t>
            </a:r>
            <a:r>
              <a:rPr lang="en-US" dirty="0" smtClean="0">
                <a:solidFill>
                  <a:srgbClr val="002060"/>
                </a:solidFill>
              </a:rPr>
              <a:t>accepted.</a:t>
            </a:r>
            <a:r>
              <a:rPr lang="en-US" dirty="0"/>
              <a:t>      </a:t>
            </a:r>
          </a:p>
          <a:p>
            <a:r>
              <a:rPr lang="en-US" dirty="0">
                <a:solidFill>
                  <a:srgbClr val="002060"/>
                </a:solidFill>
              </a:rPr>
              <a:t> </a:t>
            </a:r>
            <a:endParaRPr lang="en-US" dirty="0" smtClean="0">
              <a:solidFill>
                <a:srgbClr val="002060"/>
              </a:solidFill>
            </a:endParaRPr>
          </a:p>
          <a:p>
            <a:r>
              <a:rPr lang="en-US" b="1" dirty="0" smtClean="0">
                <a:solidFill>
                  <a:srgbClr val="002060"/>
                </a:solidFill>
              </a:rPr>
              <a:t>Question:</a:t>
            </a:r>
            <a:endParaRPr lang="en-US" b="1" dirty="0">
              <a:solidFill>
                <a:srgbClr val="002060"/>
              </a:solidFill>
            </a:endParaRPr>
          </a:p>
          <a:p>
            <a:r>
              <a:rPr lang="en-US" dirty="0">
                <a:solidFill>
                  <a:srgbClr val="002060"/>
                </a:solidFill>
              </a:rPr>
              <a:t>If </a:t>
            </a:r>
            <a:r>
              <a:rPr lang="en-US" dirty="0" smtClean="0">
                <a:solidFill>
                  <a:srgbClr val="002060"/>
                </a:solidFill>
              </a:rPr>
              <a:t>a SROI </a:t>
            </a:r>
            <a:r>
              <a:rPr lang="en-US" dirty="0">
                <a:solidFill>
                  <a:srgbClr val="002060"/>
                </a:solidFill>
              </a:rPr>
              <a:t>IP is filed citing Sec 21-a and then it is determined </a:t>
            </a:r>
            <a:r>
              <a:rPr lang="en-US" dirty="0" smtClean="0">
                <a:solidFill>
                  <a:srgbClr val="002060"/>
                </a:solidFill>
              </a:rPr>
              <a:t>that the </a:t>
            </a:r>
            <a:r>
              <a:rPr lang="en-US" dirty="0">
                <a:solidFill>
                  <a:srgbClr val="002060"/>
                </a:solidFill>
              </a:rPr>
              <a:t>case should be fully denied may we then file a FROI-04</a:t>
            </a:r>
            <a:r>
              <a:rPr lang="en-US" dirty="0" smtClean="0">
                <a:solidFill>
                  <a:srgbClr val="002060"/>
                </a:solidFill>
              </a:rPr>
              <a:t>?  </a:t>
            </a:r>
          </a:p>
          <a:p>
            <a:endParaRPr lang="en-US" dirty="0" smtClean="0">
              <a:solidFill>
                <a:srgbClr val="002060"/>
              </a:solidFill>
            </a:endParaRPr>
          </a:p>
          <a:p>
            <a:r>
              <a:rPr lang="en-US" b="1" dirty="0" smtClean="0">
                <a:solidFill>
                  <a:srgbClr val="002060"/>
                </a:solidFill>
              </a:rPr>
              <a:t>Answer:</a:t>
            </a:r>
            <a:endParaRPr lang="en-US" b="1" dirty="0">
              <a:solidFill>
                <a:srgbClr val="002060"/>
              </a:solidFill>
            </a:endParaRPr>
          </a:p>
          <a:p>
            <a:pPr lvl="0"/>
            <a:r>
              <a:rPr lang="en-US" dirty="0" smtClean="0">
                <a:solidFill>
                  <a:srgbClr val="002060"/>
                </a:solidFill>
              </a:rPr>
              <a:t>No, a SROI 04 would be the proper filing after the filing of the SROI suspension.</a:t>
            </a:r>
            <a:endParaRPr lang="en-US" dirty="0">
              <a:solidFill>
                <a:srgbClr val="002060"/>
              </a:solidFill>
            </a:endParaRPr>
          </a:p>
          <a:p>
            <a:r>
              <a:rPr lang="en-US" sz="1400" dirty="0"/>
              <a:t> </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7/16/2015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5</a:t>
            </a:fld>
            <a:endParaRPr lang="en-US" dirty="0"/>
          </a:p>
        </p:txBody>
      </p:sp>
    </p:spTree>
    <p:extLst>
      <p:ext uri="{BB962C8B-B14F-4D97-AF65-F5344CB8AC3E}">
        <p14:creationId xmlns:p14="http://schemas.microsoft.com/office/powerpoint/2010/main" val="3749173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464" y="860156"/>
            <a:ext cx="9542436" cy="8556188"/>
          </a:xfrm>
          <a:prstGeom prst="rect">
            <a:avLst/>
          </a:prstGeom>
        </p:spPr>
        <p:txBody>
          <a:bodyPr wrap="square">
            <a:spAutoFit/>
          </a:bodyPr>
          <a:lstStyle/>
          <a:p>
            <a:endParaRPr lang="en-US" sz="1400" dirty="0" smtClean="0">
              <a:solidFill>
                <a:srgbClr val="002060"/>
              </a:solidFill>
            </a:endParaRPr>
          </a:p>
          <a:p>
            <a:r>
              <a:rPr lang="en-US" b="1" dirty="0" smtClean="0">
                <a:solidFill>
                  <a:srgbClr val="002060"/>
                </a:solidFill>
              </a:rPr>
              <a:t>Question:</a:t>
            </a:r>
            <a:endParaRPr lang="en-US" b="1" dirty="0">
              <a:solidFill>
                <a:srgbClr val="002060"/>
              </a:solidFill>
            </a:endParaRPr>
          </a:p>
          <a:p>
            <a:r>
              <a:rPr lang="en-US" dirty="0" smtClean="0">
                <a:solidFill>
                  <a:srgbClr val="002060"/>
                </a:solidFill>
              </a:rPr>
              <a:t>We </a:t>
            </a:r>
            <a:r>
              <a:rPr lang="en-US" dirty="0">
                <a:solidFill>
                  <a:srgbClr val="002060"/>
                </a:solidFill>
              </a:rPr>
              <a:t>have had instances where </a:t>
            </a:r>
            <a:r>
              <a:rPr lang="en-US" dirty="0" smtClean="0">
                <a:solidFill>
                  <a:srgbClr val="002060"/>
                </a:solidFill>
              </a:rPr>
              <a:t>the Boards </a:t>
            </a:r>
            <a:r>
              <a:rPr lang="en-US" dirty="0">
                <a:solidFill>
                  <a:srgbClr val="002060"/>
                </a:solidFill>
              </a:rPr>
              <a:t>No FROI listing indicates one JCN, and we have an accepted FROI with a different JCN for the same claim in our system.  We report it to the Monitoring Unit, and they combine the cases so the case does not appear on the next month’s report.  For penalty purposes, will these cases also be automatically removed from the fine list, or will we have to file a dispute?</a:t>
            </a:r>
          </a:p>
          <a:p>
            <a:endParaRPr lang="en-US" sz="1400" dirty="0" smtClean="0">
              <a:solidFill>
                <a:srgbClr val="002060"/>
              </a:solidFill>
            </a:endParaRPr>
          </a:p>
          <a:p>
            <a:r>
              <a:rPr lang="en-US" b="1" dirty="0" smtClean="0">
                <a:solidFill>
                  <a:srgbClr val="002060"/>
                </a:solidFill>
              </a:rPr>
              <a:t>Answer:</a:t>
            </a:r>
          </a:p>
          <a:p>
            <a:r>
              <a:rPr lang="en-US" dirty="0" smtClean="0">
                <a:solidFill>
                  <a:srgbClr val="002060"/>
                </a:solidFill>
              </a:rPr>
              <a:t>You should immediately notify the Board upon receipt of a notice of assembly/indexing on claims in which you have a different JCN for the same claim.  If determined to be a duplicate claim, the Board will cancel and combine, and the required filing will no longer be needed and therefore not appear on the Monitoring No FROI report.</a:t>
            </a:r>
          </a:p>
          <a:p>
            <a:endParaRPr lang="en-US" dirty="0">
              <a:solidFill>
                <a:srgbClr val="002060"/>
              </a:solidFill>
            </a:endParaRPr>
          </a:p>
          <a:p>
            <a:r>
              <a:rPr lang="en-US" dirty="0" smtClean="0">
                <a:solidFill>
                  <a:srgbClr val="002060"/>
                </a:solidFill>
              </a:rPr>
              <a:t>The No FROI  report is a separate process handled by the Monitoring Unit and an Administrative Penalty may be assessed for no filing of a required form if the Board is not notified or a filing made.</a:t>
            </a:r>
          </a:p>
          <a:p>
            <a:endParaRPr lang="en-US" dirty="0">
              <a:solidFill>
                <a:srgbClr val="002060"/>
              </a:solidFill>
            </a:endParaRPr>
          </a:p>
          <a:p>
            <a:r>
              <a:rPr lang="en-US" dirty="0" smtClean="0">
                <a:solidFill>
                  <a:srgbClr val="002060"/>
                </a:solidFill>
              </a:rPr>
              <a:t> At this time only FROI’s filed showing lost time are part of the Payor Compliance process.</a:t>
            </a: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7/16/2015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6</a:t>
            </a:fld>
            <a:endParaRPr lang="en-US" dirty="0"/>
          </a:p>
        </p:txBody>
      </p:sp>
    </p:spTree>
    <p:extLst>
      <p:ext uri="{BB962C8B-B14F-4D97-AF65-F5344CB8AC3E}">
        <p14:creationId xmlns:p14="http://schemas.microsoft.com/office/powerpoint/2010/main" val="4286697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7650" y="917861"/>
            <a:ext cx="9627999" cy="9387185"/>
          </a:xfrm>
          <a:prstGeom prst="rect">
            <a:avLst/>
          </a:prstGeom>
        </p:spPr>
        <p:txBody>
          <a:bodyPr wrap="square">
            <a:spAutoFit/>
          </a:bodyPr>
          <a:lstStyle/>
          <a:p>
            <a:pPr lvl="0"/>
            <a:endParaRPr lang="en-US" b="1" dirty="0" smtClean="0">
              <a:solidFill>
                <a:srgbClr val="002060"/>
              </a:solidFill>
            </a:endParaRPr>
          </a:p>
          <a:p>
            <a:pPr lvl="0"/>
            <a:endParaRPr lang="en-US" b="1" dirty="0" smtClean="0">
              <a:solidFill>
                <a:srgbClr val="002060"/>
              </a:solidFill>
            </a:endParaRPr>
          </a:p>
          <a:p>
            <a:pPr lvl="0"/>
            <a:r>
              <a:rPr lang="en-US" b="1" dirty="0" smtClean="0">
                <a:solidFill>
                  <a:srgbClr val="002060"/>
                </a:solidFill>
              </a:rPr>
              <a:t>Question:</a:t>
            </a:r>
          </a:p>
          <a:p>
            <a:pPr lvl="0"/>
            <a:r>
              <a:rPr lang="en-US" dirty="0" smtClean="0">
                <a:solidFill>
                  <a:srgbClr val="002060"/>
                </a:solidFill>
              </a:rPr>
              <a:t>If </a:t>
            </a:r>
            <a:r>
              <a:rPr lang="en-US" dirty="0">
                <a:solidFill>
                  <a:srgbClr val="002060"/>
                </a:solidFill>
              </a:rPr>
              <a:t>the untimely filing of the </a:t>
            </a:r>
            <a:r>
              <a:rPr lang="en-US" dirty="0" smtClean="0">
                <a:solidFill>
                  <a:srgbClr val="002060"/>
                </a:solidFill>
              </a:rPr>
              <a:t>FROI or SROI </a:t>
            </a:r>
            <a:r>
              <a:rPr lang="en-US" dirty="0">
                <a:solidFill>
                  <a:srgbClr val="002060"/>
                </a:solidFill>
              </a:rPr>
              <a:t>was due to the delay of the customer, will we have an opportunity to appeal and will you still count that as a late </a:t>
            </a:r>
            <a:r>
              <a:rPr lang="en-US" dirty="0" smtClean="0">
                <a:solidFill>
                  <a:srgbClr val="002060"/>
                </a:solidFill>
              </a:rPr>
              <a:t>FROI or SROI </a:t>
            </a:r>
            <a:r>
              <a:rPr lang="en-US" dirty="0">
                <a:solidFill>
                  <a:srgbClr val="002060"/>
                </a:solidFill>
              </a:rPr>
              <a:t>filing against the carrier?  </a:t>
            </a:r>
            <a:endParaRPr lang="en-US" dirty="0" smtClean="0">
              <a:solidFill>
                <a:srgbClr val="002060"/>
              </a:solidFill>
            </a:endParaRPr>
          </a:p>
          <a:p>
            <a:pPr lvl="0"/>
            <a:endParaRPr lang="en-US" dirty="0" smtClean="0"/>
          </a:p>
          <a:p>
            <a:pPr lvl="0"/>
            <a:endParaRPr lang="en-US" dirty="0"/>
          </a:p>
          <a:p>
            <a:r>
              <a:rPr lang="en-US" b="1" dirty="0" smtClean="0">
                <a:solidFill>
                  <a:srgbClr val="002060"/>
                </a:solidFill>
              </a:rPr>
              <a:t>Answer: </a:t>
            </a:r>
          </a:p>
          <a:p>
            <a:r>
              <a:rPr lang="en-US" dirty="0" smtClean="0">
                <a:solidFill>
                  <a:srgbClr val="002060"/>
                </a:solidFill>
              </a:rPr>
              <a:t>The carrier always has a right to appeal if they have just cause to do so. In these instances, the penalty will stand as Section </a:t>
            </a:r>
            <a:r>
              <a:rPr lang="en-US" dirty="0">
                <a:solidFill>
                  <a:srgbClr val="002060"/>
                </a:solidFill>
              </a:rPr>
              <a:t>54(2) says that notice to the employer is notice and knowledge to a carrier. It’s in the best interest of the carrier </a:t>
            </a:r>
            <a:r>
              <a:rPr lang="en-US" dirty="0" smtClean="0">
                <a:solidFill>
                  <a:srgbClr val="002060"/>
                </a:solidFill>
              </a:rPr>
              <a:t>to </a:t>
            </a:r>
            <a:r>
              <a:rPr lang="en-US" dirty="0">
                <a:solidFill>
                  <a:srgbClr val="002060"/>
                </a:solidFill>
              </a:rPr>
              <a:t>educate their </a:t>
            </a:r>
            <a:r>
              <a:rPr lang="en-US" dirty="0" smtClean="0">
                <a:solidFill>
                  <a:srgbClr val="002060"/>
                </a:solidFill>
              </a:rPr>
              <a:t>employers regarding timely notice. The </a:t>
            </a:r>
            <a:r>
              <a:rPr lang="en-US" dirty="0">
                <a:solidFill>
                  <a:srgbClr val="002060"/>
                </a:solidFill>
              </a:rPr>
              <a:t>Board regularly speaks with employers and will advise them on their obligation to timely notify carriers of an injury. </a:t>
            </a:r>
            <a:r>
              <a:rPr lang="en-US" dirty="0" smtClean="0">
                <a:solidFill>
                  <a:srgbClr val="002060"/>
                </a:solidFill>
              </a:rPr>
              <a:t>I</a:t>
            </a:r>
            <a:r>
              <a:rPr lang="en-US" dirty="0" smtClean="0">
                <a:solidFill>
                  <a:srgbClr val="002776"/>
                </a:solidFill>
              </a:rPr>
              <a:t>nitially, </a:t>
            </a:r>
            <a:r>
              <a:rPr lang="en-US" dirty="0">
                <a:solidFill>
                  <a:srgbClr val="002776"/>
                </a:solidFill>
              </a:rPr>
              <a:t>no penalties will be imposed against the employer. After an initial time period, all penalties available under the law will be considered including when appropriate, WCL 110 (4) against the employer. </a:t>
            </a:r>
          </a:p>
          <a:p>
            <a:endParaRPr lang="en-US" sz="1600" dirty="0" smtClean="0">
              <a:solidFill>
                <a:srgbClr val="002060"/>
              </a:solidFill>
            </a:endParaRPr>
          </a:p>
          <a:p>
            <a:endParaRPr lang="en-US" sz="1400" dirty="0" smtClean="0">
              <a:solidFill>
                <a:srgbClr val="002060"/>
              </a:solidFill>
            </a:endParaRPr>
          </a:p>
          <a:p>
            <a:endParaRPr lang="en-US" sz="1400" dirty="0" smtClean="0">
              <a:solidFill>
                <a:srgbClr val="0070C0"/>
              </a:solidFill>
            </a:endParaRPr>
          </a:p>
          <a:p>
            <a:endParaRPr lang="en-US" sz="1400" dirty="0">
              <a:solidFill>
                <a:srgbClr val="0070C0"/>
              </a:solidFill>
            </a:endParaRPr>
          </a:p>
          <a:p>
            <a:r>
              <a:rPr lang="en-US" sz="1400" dirty="0"/>
              <a:t> </a:t>
            </a:r>
          </a:p>
          <a:p>
            <a:endParaRPr lang="en-US" sz="1400" dirty="0"/>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7/16/2015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7</a:t>
            </a:fld>
            <a:endParaRPr lang="en-US" dirty="0"/>
          </a:p>
        </p:txBody>
      </p:sp>
    </p:spTree>
    <p:extLst>
      <p:ext uri="{BB962C8B-B14F-4D97-AF65-F5344CB8AC3E}">
        <p14:creationId xmlns:p14="http://schemas.microsoft.com/office/powerpoint/2010/main" val="248204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9417963"/>
          </a:xfrm>
          <a:prstGeom prst="rect">
            <a:avLst/>
          </a:prstGeom>
        </p:spPr>
        <p:txBody>
          <a:bodyPr wrap="square">
            <a:spAutoFit/>
          </a:bodyPr>
          <a:lstStyle/>
          <a:p>
            <a:endParaRPr lang="en-US" sz="1400" dirty="0" smtClean="0"/>
          </a:p>
          <a:p>
            <a:r>
              <a:rPr lang="en-US" sz="1400" dirty="0">
                <a:solidFill>
                  <a:srgbClr val="002060"/>
                </a:solidFill>
              </a:rPr>
              <a:t> </a:t>
            </a:r>
            <a:r>
              <a:rPr lang="en-US" b="1" dirty="0" smtClean="0">
                <a:solidFill>
                  <a:srgbClr val="002060"/>
                </a:solidFill>
              </a:rPr>
              <a:t>Question:</a:t>
            </a:r>
            <a:endParaRPr lang="en-US" b="1" dirty="0">
              <a:solidFill>
                <a:srgbClr val="002060"/>
              </a:solidFill>
            </a:endParaRPr>
          </a:p>
          <a:p>
            <a:r>
              <a:rPr lang="en-US" dirty="0">
                <a:solidFill>
                  <a:srgbClr val="002060"/>
                </a:solidFill>
              </a:rPr>
              <a:t> If the untimely Initial Payment was due to the delay of the customer, will we have an opportunity to appeal and will you still count that as a late Initial Payment against the carrier? </a:t>
            </a:r>
            <a:endParaRPr lang="en-US" dirty="0" smtClean="0">
              <a:solidFill>
                <a:srgbClr val="002060"/>
              </a:solidFill>
            </a:endParaRPr>
          </a:p>
          <a:p>
            <a:endParaRPr lang="en-US" dirty="0" smtClean="0">
              <a:solidFill>
                <a:srgbClr val="002060"/>
              </a:solidFill>
            </a:endParaRPr>
          </a:p>
          <a:p>
            <a:r>
              <a:rPr lang="en-US" b="1" dirty="0" smtClean="0">
                <a:solidFill>
                  <a:srgbClr val="002060"/>
                </a:solidFill>
              </a:rPr>
              <a:t>Answer:</a:t>
            </a:r>
            <a:endParaRPr lang="en-US" b="1" dirty="0">
              <a:solidFill>
                <a:srgbClr val="002060"/>
              </a:solidFill>
            </a:endParaRPr>
          </a:p>
          <a:p>
            <a:r>
              <a:rPr lang="en-US" dirty="0" smtClean="0">
                <a:solidFill>
                  <a:srgbClr val="002060"/>
                </a:solidFill>
              </a:rPr>
              <a:t>The </a:t>
            </a:r>
            <a:r>
              <a:rPr lang="en-US" dirty="0">
                <a:solidFill>
                  <a:srgbClr val="002060"/>
                </a:solidFill>
              </a:rPr>
              <a:t>carrier always has a right to appeal if they have just cause to do so. Pursuant to §25(2)(a</a:t>
            </a:r>
            <a:r>
              <a:rPr lang="en-US" dirty="0" smtClean="0">
                <a:solidFill>
                  <a:srgbClr val="002060"/>
                </a:solidFill>
              </a:rPr>
              <a:t>)</a:t>
            </a:r>
            <a:r>
              <a:rPr lang="en-US" dirty="0" smtClean="0">
                <a:solidFill>
                  <a:srgbClr val="002776"/>
                </a:solidFill>
              </a:rPr>
              <a:t> </a:t>
            </a:r>
            <a:r>
              <a:rPr lang="en-US" dirty="0">
                <a:solidFill>
                  <a:srgbClr val="002776"/>
                </a:solidFill>
              </a:rPr>
              <a:t>When a carrier fails </a:t>
            </a:r>
            <a:r>
              <a:rPr lang="en-US" dirty="0" smtClean="0">
                <a:solidFill>
                  <a:srgbClr val="002776"/>
                </a:solidFill>
              </a:rPr>
              <a:t>to begin </a:t>
            </a:r>
            <a:r>
              <a:rPr lang="en-US" dirty="0">
                <a:solidFill>
                  <a:srgbClr val="002776"/>
                </a:solidFill>
              </a:rPr>
              <a:t>payment within the prescribed period or within </a:t>
            </a:r>
            <a:r>
              <a:rPr lang="en-US" b="1" dirty="0">
                <a:solidFill>
                  <a:srgbClr val="002776"/>
                </a:solidFill>
              </a:rPr>
              <a:t>10 days of claims administrator knowledge </a:t>
            </a:r>
            <a:r>
              <a:rPr lang="en-US" dirty="0">
                <a:solidFill>
                  <a:srgbClr val="002776"/>
                </a:solidFill>
              </a:rPr>
              <a:t>(whichever period is greater</a:t>
            </a:r>
            <a:r>
              <a:rPr lang="en-US" dirty="0" smtClean="0">
                <a:solidFill>
                  <a:srgbClr val="002776"/>
                </a:solidFill>
              </a:rPr>
              <a:t>).</a:t>
            </a:r>
          </a:p>
          <a:p>
            <a:endParaRPr lang="en-US" dirty="0">
              <a:solidFill>
                <a:srgbClr val="002060"/>
              </a:solidFill>
            </a:endParaRPr>
          </a:p>
          <a:p>
            <a:pPr lvl="0"/>
            <a:r>
              <a:rPr lang="en-US" b="1" dirty="0" smtClean="0">
                <a:solidFill>
                  <a:srgbClr val="002060"/>
                </a:solidFill>
              </a:rPr>
              <a:t>Question:</a:t>
            </a:r>
            <a:endParaRPr lang="en-US" b="1" dirty="0">
              <a:solidFill>
                <a:srgbClr val="002060"/>
              </a:solidFill>
            </a:endParaRPr>
          </a:p>
          <a:p>
            <a:pPr lvl="0"/>
            <a:r>
              <a:rPr lang="en-US" dirty="0">
                <a:solidFill>
                  <a:srgbClr val="002060"/>
                </a:solidFill>
              </a:rPr>
              <a:t>Will you be giving us a deadline on when to respond to the Quarterly Report, and will we have an opportunity to appeal? </a:t>
            </a:r>
            <a:endParaRPr lang="en-US" dirty="0" smtClean="0">
              <a:solidFill>
                <a:srgbClr val="002060"/>
              </a:solidFill>
            </a:endParaRPr>
          </a:p>
          <a:p>
            <a:pPr lvl="0"/>
            <a:endParaRPr lang="en-US" dirty="0" smtClean="0">
              <a:solidFill>
                <a:srgbClr val="002060"/>
              </a:solidFill>
            </a:endParaRPr>
          </a:p>
          <a:p>
            <a:pPr lvl="0"/>
            <a:r>
              <a:rPr lang="en-US" b="1" dirty="0" smtClean="0">
                <a:solidFill>
                  <a:srgbClr val="002060"/>
                </a:solidFill>
              </a:rPr>
              <a:t>Answer:</a:t>
            </a:r>
            <a:endParaRPr lang="en-US" b="1" dirty="0">
              <a:solidFill>
                <a:srgbClr val="002060"/>
              </a:solidFill>
            </a:endParaRPr>
          </a:p>
          <a:p>
            <a:pPr lvl="0"/>
            <a:r>
              <a:rPr lang="en-US" dirty="0" smtClean="0">
                <a:solidFill>
                  <a:srgbClr val="002060"/>
                </a:solidFill>
              </a:rPr>
              <a:t>Yes</a:t>
            </a:r>
            <a:r>
              <a:rPr lang="en-US" dirty="0">
                <a:solidFill>
                  <a:srgbClr val="002060"/>
                </a:solidFill>
              </a:rPr>
              <a:t>, </a:t>
            </a:r>
            <a:r>
              <a:rPr lang="en-US" dirty="0" smtClean="0">
                <a:solidFill>
                  <a:srgbClr val="002060"/>
                </a:solidFill>
              </a:rPr>
              <a:t> the deadline will be 30 </a:t>
            </a:r>
            <a:r>
              <a:rPr lang="en-US" dirty="0">
                <a:solidFill>
                  <a:srgbClr val="002060"/>
                </a:solidFill>
              </a:rPr>
              <a:t>days from the penalty notice date</a:t>
            </a:r>
            <a:r>
              <a:rPr lang="en-US" dirty="0" smtClean="0">
                <a:solidFill>
                  <a:srgbClr val="002060"/>
                </a:solidFill>
              </a:rPr>
              <a:t>.</a:t>
            </a:r>
            <a:endParaRPr lang="en-US" dirty="0">
              <a:solidFill>
                <a:srgbClr val="002060"/>
              </a:solidFill>
            </a:endParaRPr>
          </a:p>
          <a:p>
            <a:endParaRPr lang="en-US" sz="1400" dirty="0"/>
          </a:p>
          <a:p>
            <a:endParaRPr lang="en-US" sz="1400" dirty="0">
              <a:solidFill>
                <a:srgbClr val="0070C0"/>
              </a:solidFill>
            </a:endParaRPr>
          </a:p>
          <a:p>
            <a:r>
              <a:rPr lang="en-US" sz="1400" dirty="0"/>
              <a:t> </a:t>
            </a:r>
          </a:p>
          <a:p>
            <a:endParaRPr lang="en-US" sz="1400" dirty="0"/>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63148" y="584900"/>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7/16/2015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8</a:t>
            </a:fld>
            <a:endParaRPr lang="en-US" dirty="0"/>
          </a:p>
        </p:txBody>
      </p:sp>
    </p:spTree>
    <p:extLst>
      <p:ext uri="{BB962C8B-B14F-4D97-AF65-F5344CB8AC3E}">
        <p14:creationId xmlns:p14="http://schemas.microsoft.com/office/powerpoint/2010/main" val="1605682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88027" y="1291946"/>
            <a:ext cx="7957457" cy="1154162"/>
          </a:xfrm>
          <a:prstGeom prst="rect">
            <a:avLst/>
          </a:prstGeom>
        </p:spPr>
        <p:txBody>
          <a:bodyPr wrap="square">
            <a:spAutoFit/>
          </a:bodyPr>
          <a:lstStyle/>
          <a:p>
            <a:pPr algn="ctr">
              <a:defRPr/>
            </a:pPr>
            <a:r>
              <a:rPr lang="en-US" sz="2400" dirty="0" smtClean="0">
                <a:solidFill>
                  <a:srgbClr val="002776"/>
                </a:solidFill>
              </a:rPr>
              <a:t>Share </a:t>
            </a:r>
            <a:r>
              <a:rPr lang="en-US" sz="2400" dirty="0">
                <a:solidFill>
                  <a:srgbClr val="002776"/>
                </a:solidFill>
              </a:rPr>
              <a:t>your thoughts, questions and feedback with:</a:t>
            </a:r>
          </a:p>
          <a:p>
            <a:pPr algn="ctr">
              <a:defRPr/>
            </a:pPr>
            <a:endParaRPr lang="en-US" sz="500" dirty="0">
              <a:solidFill>
                <a:srgbClr val="002776"/>
              </a:solidFill>
            </a:endParaRPr>
          </a:p>
          <a:p>
            <a:pPr algn="ctr">
              <a:defRPr/>
            </a:pPr>
            <a:r>
              <a:rPr lang="en-US" sz="2000" dirty="0">
                <a:solidFill>
                  <a:srgbClr val="002776"/>
                </a:solidFill>
              </a:rPr>
              <a:t>Denise Hughes, Monitoring Program Manager</a:t>
            </a:r>
          </a:p>
          <a:p>
            <a:pPr algn="ctr">
              <a:defRPr/>
            </a:pPr>
            <a:r>
              <a:rPr lang="en-US" sz="2000" b="1" dirty="0">
                <a:solidFill>
                  <a:srgbClr val="002776"/>
                </a:solidFill>
              </a:rPr>
              <a:t>Email</a:t>
            </a:r>
            <a:r>
              <a:rPr lang="en-US" sz="2000" dirty="0">
                <a:solidFill>
                  <a:srgbClr val="002776"/>
                </a:solidFill>
              </a:rPr>
              <a:t>: Monitoring@wcb.ny.gov </a:t>
            </a:r>
          </a:p>
        </p:txBody>
      </p:sp>
      <p:sp>
        <p:nvSpPr>
          <p:cNvPr id="7" name="Rectangle 6"/>
          <p:cNvSpPr/>
          <p:nvPr/>
        </p:nvSpPr>
        <p:spPr>
          <a:xfrm>
            <a:off x="258121" y="559603"/>
            <a:ext cx="4270336" cy="461665"/>
          </a:xfrm>
          <a:prstGeom prst="rect">
            <a:avLst/>
          </a:prstGeom>
        </p:spPr>
        <p:txBody>
          <a:bodyPr wrap="square">
            <a:spAutoFit/>
          </a:bodyPr>
          <a:lstStyle/>
          <a:p>
            <a:r>
              <a:rPr lang="en-US" sz="2400" b="1" dirty="0" smtClean="0">
                <a:solidFill>
                  <a:srgbClr val="002D73"/>
                </a:solidFill>
              </a:rPr>
              <a:t>Questions</a:t>
            </a:r>
            <a:endParaRPr lang="en-US" sz="2400" dirty="0">
              <a:solidFill>
                <a:srgbClr val="002D73"/>
              </a:solidFill>
            </a:endParaRPr>
          </a:p>
        </p:txBody>
      </p:sp>
      <p:sp>
        <p:nvSpPr>
          <p:cNvPr id="8" name="Rectangle 7"/>
          <p:cNvSpPr/>
          <p:nvPr/>
        </p:nvSpPr>
        <p:spPr>
          <a:xfrm>
            <a:off x="1687285" y="3645265"/>
            <a:ext cx="8958943" cy="1200329"/>
          </a:xfrm>
          <a:prstGeom prst="rect">
            <a:avLst/>
          </a:prstGeom>
        </p:spPr>
        <p:txBody>
          <a:bodyPr wrap="square">
            <a:spAutoFit/>
          </a:bodyPr>
          <a:lstStyle/>
          <a:p>
            <a:pPr algn="ctr">
              <a:defRPr/>
            </a:pPr>
            <a:r>
              <a:rPr lang="en-US" sz="2400" dirty="0">
                <a:solidFill>
                  <a:srgbClr val="002776"/>
                </a:solidFill>
              </a:rPr>
              <a:t>Visit our website:</a:t>
            </a:r>
            <a:br>
              <a:rPr lang="en-US" sz="2400" dirty="0">
                <a:solidFill>
                  <a:srgbClr val="002776"/>
                </a:solidFill>
              </a:rPr>
            </a:br>
            <a:r>
              <a:rPr lang="en-US" sz="2400" dirty="0">
                <a:solidFill>
                  <a:srgbClr val="002776"/>
                </a:solidFill>
              </a:rPr>
              <a:t/>
            </a:r>
            <a:br>
              <a:rPr lang="en-US" sz="2400" dirty="0">
                <a:solidFill>
                  <a:srgbClr val="002776"/>
                </a:solidFill>
              </a:rPr>
            </a:br>
            <a:r>
              <a:rPr lang="en-US" sz="2400" dirty="0">
                <a:solidFill>
                  <a:srgbClr val="002776"/>
                </a:solidFill>
              </a:rPr>
              <a:t>http://www.wcb.ny.gov/content/main/Monitoring/Overview.jsp</a:t>
            </a:r>
            <a:endParaRPr lang="en-US" sz="2000" dirty="0">
              <a:solidFill>
                <a:srgbClr val="002776"/>
              </a:solidFill>
            </a:endParaRPr>
          </a:p>
        </p:txBody>
      </p:sp>
      <p:sp>
        <p:nvSpPr>
          <p:cNvPr id="9" name="Date Placeholder 4"/>
          <p:cNvSpPr>
            <a:spLocks noGrp="1"/>
          </p:cNvSpPr>
          <p:nvPr>
            <p:ph type="dt" sz="half" idx="10"/>
          </p:nvPr>
        </p:nvSpPr>
        <p:spPr>
          <a:xfrm>
            <a:off x="175260" y="21772"/>
            <a:ext cx="2743200" cy="365125"/>
          </a:xfrm>
        </p:spPr>
        <p:txBody>
          <a:bodyPr/>
          <a:lstStyle/>
          <a:p>
            <a:r>
              <a:rPr lang="en-US" dirty="0" smtClean="0"/>
              <a:t>7/16/2015</a:t>
            </a:r>
            <a:endParaRPr lang="en-US" dirty="0"/>
          </a:p>
        </p:txBody>
      </p:sp>
    </p:spTree>
    <p:extLst>
      <p:ext uri="{BB962C8B-B14F-4D97-AF65-F5344CB8AC3E}">
        <p14:creationId xmlns:p14="http://schemas.microsoft.com/office/powerpoint/2010/main" val="248902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ard Template.pptx" id="{BBF55D27-912D-4F64-81FD-6CE343A5BC51}" vid="{3E656F02-01F8-436B-A50B-2E21E3E2A4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Board Template</Template>
  <TotalTime>3803</TotalTime>
  <Words>407</Words>
  <Application>Microsoft Office PowerPoint</Application>
  <PresentationFormat>Widescreen</PresentationFormat>
  <Paragraphs>146</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NYS Workers’ Compensation System</vt:lpstr>
      <vt:lpstr>Scenario (update)</vt:lpstr>
      <vt:lpstr>Scenarios</vt:lpstr>
      <vt:lpstr>Questions</vt:lpstr>
      <vt:lpstr>Questions</vt:lpstr>
      <vt:lpstr>Questions</vt:lpstr>
      <vt:lpstr>Questions</vt:lpstr>
      <vt:lpstr>Questions</vt:lpstr>
      <vt:lpstr>PowerPoint Presentation</vt:lpstr>
    </vt:vector>
  </TitlesOfParts>
  <Company>New York State Workers' Compensation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Gifford</dc:creator>
  <cp:lastModifiedBy>Hughes, Denise</cp:lastModifiedBy>
  <cp:revision>135</cp:revision>
  <cp:lastPrinted>2015-06-09T17:10:18Z</cp:lastPrinted>
  <dcterms:created xsi:type="dcterms:W3CDTF">2015-04-30T16:26:49Z</dcterms:created>
  <dcterms:modified xsi:type="dcterms:W3CDTF">2016-03-29T18:32:42Z</dcterms:modified>
</cp:coreProperties>
</file>