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96" r:id="rId2"/>
    <p:sldId id="315" r:id="rId3"/>
    <p:sldId id="289" r:id="rId4"/>
    <p:sldId id="308" r:id="rId5"/>
    <p:sldId id="309" r:id="rId6"/>
    <p:sldId id="327" r:id="rId7"/>
    <p:sldId id="317" r:id="rId8"/>
    <p:sldId id="326" r:id="rId9"/>
    <p:sldId id="316" r:id="rId10"/>
    <p:sldId id="325" r:id="rId11"/>
    <p:sldId id="300" r:id="rId12"/>
    <p:sldId id="288" r:id="rId13"/>
    <p:sldId id="264" r:id="rId14"/>
    <p:sldId id="265" r:id="rId15"/>
    <p:sldId id="310" r:id="rId16"/>
    <p:sldId id="298" r:id="rId17"/>
    <p:sldId id="276" r:id="rId18"/>
    <p:sldId id="299" r:id="rId19"/>
    <p:sldId id="328" r:id="rId20"/>
    <p:sldId id="324" r:id="rId21"/>
    <p:sldId id="323" r:id="rId22"/>
    <p:sldId id="312" r:id="rId23"/>
    <p:sldId id="329" r:id="rId24"/>
    <p:sldId id="330" r:id="rId25"/>
    <p:sldId id="331" r:id="rId26"/>
    <p:sldId id="332" r:id="rId27"/>
    <p:sldId id="333" r:id="rId28"/>
    <p:sldId id="318" r:id="rId29"/>
    <p:sldId id="286" r:id="rId30"/>
    <p:sldId id="320" r:id="rId31"/>
    <p:sldId id="336" r:id="rId32"/>
    <p:sldId id="337" r:id="rId33"/>
    <p:sldId id="335" r:id="rId34"/>
    <p:sldId id="334" r:id="rId35"/>
    <p:sldId id="319" r:id="rId36"/>
    <p:sldId id="321" r:id="rId3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7" autoAdjust="0"/>
    <p:restoredTop sz="94660"/>
  </p:normalViewPr>
  <p:slideViewPr>
    <p:cSldViewPr snapToGrid="0">
      <p:cViewPr varScale="1">
        <p:scale>
          <a:sx n="116" d="100"/>
          <a:sy n="116" d="100"/>
        </p:scale>
        <p:origin x="402" y="108"/>
      </p:cViewPr>
      <p:guideLst/>
    </p:cSldViewPr>
  </p:slideViewPr>
  <p:notesTextViewPr>
    <p:cViewPr>
      <p:scale>
        <a:sx n="1" d="1"/>
        <a:sy n="1" d="1"/>
      </p:scale>
      <p:origin x="0" y="0"/>
    </p:cViewPr>
  </p:notesTextViewPr>
  <p:notesViewPr>
    <p:cSldViewPr snapToGrid="0">
      <p:cViewPr varScale="1">
        <p:scale>
          <a:sx n="50" d="100"/>
          <a:sy n="50" d="100"/>
        </p:scale>
        <p:origin x="26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2D59D6-628C-411B-AA07-ABB51619F10B}" type="datetimeFigureOut">
              <a:rPr lang="en-US" smtClean="0"/>
              <a:t>3/10/2016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81F636-BAF6-408A-9288-C9C2F397578D}" type="slidenum">
              <a:rPr lang="en-US" smtClean="0"/>
              <a:t>‹#›</a:t>
            </a:fld>
            <a:endParaRPr lang="en-US"/>
          </a:p>
        </p:txBody>
      </p:sp>
    </p:spTree>
    <p:extLst>
      <p:ext uri="{BB962C8B-B14F-4D97-AF65-F5344CB8AC3E}">
        <p14:creationId xmlns:p14="http://schemas.microsoft.com/office/powerpoint/2010/main" val="47555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a:t>
            </a:fld>
            <a:endParaRPr lang="en-US" dirty="0"/>
          </a:p>
        </p:txBody>
      </p:sp>
    </p:spTree>
    <p:extLst>
      <p:ext uri="{BB962C8B-B14F-4D97-AF65-F5344CB8AC3E}">
        <p14:creationId xmlns:p14="http://schemas.microsoft.com/office/powerpoint/2010/main" val="4294871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7713" y="1181100"/>
            <a:ext cx="5670550" cy="3189288"/>
          </a:xfrm>
          <a:prstGeom prst="rect">
            <a:avLst/>
          </a:prstGeom>
          <a:noFill/>
          <a:ln w="12700">
            <a:solidFill>
              <a:prstClr val="black"/>
            </a:solidFill>
          </a:ln>
        </p:spPr>
      </p:sp>
      <p:sp>
        <p:nvSpPr>
          <p:cNvPr id="3" name="Notes Placeholder 2"/>
          <p:cNvSpPr>
            <a:spLocks noGrp="1"/>
          </p:cNvSpPr>
          <p:nvPr>
            <p:ph type="body" idx="1"/>
          </p:nvPr>
        </p:nvSpPr>
        <p:spPr>
          <a:xfrm>
            <a:off x="717268" y="4548135"/>
            <a:ext cx="5731651" cy="3721788"/>
          </a:xfrm>
          <a:prstGeom prst="rect">
            <a:avLst/>
          </a:prstGeom>
        </p:spPr>
        <p:txBody>
          <a:bodyPr/>
          <a:lstStyle/>
          <a:p>
            <a:endParaRPr lang="en-US"/>
          </a:p>
        </p:txBody>
      </p:sp>
    </p:spTree>
    <p:extLst>
      <p:ext uri="{BB962C8B-B14F-4D97-AF65-F5344CB8AC3E}">
        <p14:creationId xmlns:p14="http://schemas.microsoft.com/office/powerpoint/2010/main" val="1274398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17</a:t>
            </a:fld>
            <a:endParaRPr lang="en-US" dirty="0"/>
          </a:p>
        </p:txBody>
      </p:sp>
    </p:spTree>
    <p:extLst>
      <p:ext uri="{BB962C8B-B14F-4D97-AF65-F5344CB8AC3E}">
        <p14:creationId xmlns:p14="http://schemas.microsoft.com/office/powerpoint/2010/main" val="320275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18</a:t>
            </a:fld>
            <a:endParaRPr lang="en-US" dirty="0"/>
          </a:p>
        </p:txBody>
      </p:sp>
    </p:spTree>
    <p:extLst>
      <p:ext uri="{BB962C8B-B14F-4D97-AF65-F5344CB8AC3E}">
        <p14:creationId xmlns:p14="http://schemas.microsoft.com/office/powerpoint/2010/main" val="36645430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20</a:t>
            </a:fld>
            <a:endParaRPr lang="en-US" dirty="0"/>
          </a:p>
        </p:txBody>
      </p:sp>
    </p:spTree>
    <p:extLst>
      <p:ext uri="{BB962C8B-B14F-4D97-AF65-F5344CB8AC3E}">
        <p14:creationId xmlns:p14="http://schemas.microsoft.com/office/powerpoint/2010/main" val="2778125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21</a:t>
            </a:fld>
            <a:endParaRPr lang="en-US" dirty="0"/>
          </a:p>
        </p:txBody>
      </p:sp>
    </p:spTree>
    <p:extLst>
      <p:ext uri="{BB962C8B-B14F-4D97-AF65-F5344CB8AC3E}">
        <p14:creationId xmlns:p14="http://schemas.microsoft.com/office/powerpoint/2010/main" val="22743230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23</a:t>
            </a:fld>
            <a:endParaRPr lang="en-US" dirty="0"/>
          </a:p>
        </p:txBody>
      </p:sp>
    </p:spTree>
    <p:extLst>
      <p:ext uri="{BB962C8B-B14F-4D97-AF65-F5344CB8AC3E}">
        <p14:creationId xmlns:p14="http://schemas.microsoft.com/office/powerpoint/2010/main" val="903489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24</a:t>
            </a:fld>
            <a:endParaRPr lang="en-US" dirty="0"/>
          </a:p>
        </p:txBody>
      </p:sp>
    </p:spTree>
    <p:extLst>
      <p:ext uri="{BB962C8B-B14F-4D97-AF65-F5344CB8AC3E}">
        <p14:creationId xmlns:p14="http://schemas.microsoft.com/office/powerpoint/2010/main" val="3130665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25</a:t>
            </a:fld>
            <a:endParaRPr lang="en-US" dirty="0"/>
          </a:p>
        </p:txBody>
      </p:sp>
    </p:spTree>
    <p:extLst>
      <p:ext uri="{BB962C8B-B14F-4D97-AF65-F5344CB8AC3E}">
        <p14:creationId xmlns:p14="http://schemas.microsoft.com/office/powerpoint/2010/main" val="3719837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29</a:t>
            </a:fld>
            <a:endParaRPr lang="en-US" dirty="0"/>
          </a:p>
        </p:txBody>
      </p:sp>
    </p:spTree>
    <p:extLst>
      <p:ext uri="{BB962C8B-B14F-4D97-AF65-F5344CB8AC3E}">
        <p14:creationId xmlns:p14="http://schemas.microsoft.com/office/powerpoint/2010/main" val="3321910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30</a:t>
            </a:fld>
            <a:endParaRPr lang="en-US" dirty="0"/>
          </a:p>
        </p:txBody>
      </p:sp>
    </p:spTree>
    <p:extLst>
      <p:ext uri="{BB962C8B-B14F-4D97-AF65-F5344CB8AC3E}">
        <p14:creationId xmlns:p14="http://schemas.microsoft.com/office/powerpoint/2010/main" val="926757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u="sng"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4</a:t>
            </a:fld>
            <a:endParaRPr lang="en-US" dirty="0"/>
          </a:p>
        </p:txBody>
      </p:sp>
    </p:spTree>
    <p:extLst>
      <p:ext uri="{BB962C8B-B14F-4D97-AF65-F5344CB8AC3E}">
        <p14:creationId xmlns:p14="http://schemas.microsoft.com/office/powerpoint/2010/main" val="2312771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31</a:t>
            </a:fld>
            <a:endParaRPr lang="en-US" dirty="0"/>
          </a:p>
        </p:txBody>
      </p:sp>
    </p:spTree>
    <p:extLst>
      <p:ext uri="{BB962C8B-B14F-4D97-AF65-F5344CB8AC3E}">
        <p14:creationId xmlns:p14="http://schemas.microsoft.com/office/powerpoint/2010/main" val="32598156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32</a:t>
            </a:fld>
            <a:endParaRPr lang="en-US" dirty="0"/>
          </a:p>
        </p:txBody>
      </p:sp>
    </p:spTree>
    <p:extLst>
      <p:ext uri="{BB962C8B-B14F-4D97-AF65-F5344CB8AC3E}">
        <p14:creationId xmlns:p14="http://schemas.microsoft.com/office/powerpoint/2010/main" val="29263011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35</a:t>
            </a:fld>
            <a:endParaRPr lang="en-US" dirty="0"/>
          </a:p>
        </p:txBody>
      </p:sp>
    </p:spTree>
    <p:extLst>
      <p:ext uri="{BB962C8B-B14F-4D97-AF65-F5344CB8AC3E}">
        <p14:creationId xmlns:p14="http://schemas.microsoft.com/office/powerpoint/2010/main" val="2014875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u="sng"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5</a:t>
            </a:fld>
            <a:endParaRPr lang="en-US" dirty="0"/>
          </a:p>
        </p:txBody>
      </p:sp>
    </p:spTree>
    <p:extLst>
      <p:ext uri="{BB962C8B-B14F-4D97-AF65-F5344CB8AC3E}">
        <p14:creationId xmlns:p14="http://schemas.microsoft.com/office/powerpoint/2010/main" val="3181777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7</a:t>
            </a:fld>
            <a:endParaRPr lang="en-US" dirty="0"/>
          </a:p>
        </p:txBody>
      </p:sp>
    </p:spTree>
    <p:extLst>
      <p:ext uri="{BB962C8B-B14F-4D97-AF65-F5344CB8AC3E}">
        <p14:creationId xmlns:p14="http://schemas.microsoft.com/office/powerpoint/2010/main" val="2807996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u="sng"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8</a:t>
            </a:fld>
            <a:endParaRPr lang="en-US" dirty="0"/>
          </a:p>
        </p:txBody>
      </p:sp>
    </p:spTree>
    <p:extLst>
      <p:ext uri="{BB962C8B-B14F-4D97-AF65-F5344CB8AC3E}">
        <p14:creationId xmlns:p14="http://schemas.microsoft.com/office/powerpoint/2010/main" val="1443798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10</a:t>
            </a:fld>
            <a:endParaRPr lang="en-US" dirty="0"/>
          </a:p>
        </p:txBody>
      </p:sp>
    </p:spTree>
    <p:extLst>
      <p:ext uri="{BB962C8B-B14F-4D97-AF65-F5344CB8AC3E}">
        <p14:creationId xmlns:p14="http://schemas.microsoft.com/office/powerpoint/2010/main" val="1442184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11</a:t>
            </a:fld>
            <a:endParaRPr lang="en-US" dirty="0"/>
          </a:p>
        </p:txBody>
      </p:sp>
    </p:spTree>
    <p:extLst>
      <p:ext uri="{BB962C8B-B14F-4D97-AF65-F5344CB8AC3E}">
        <p14:creationId xmlns:p14="http://schemas.microsoft.com/office/powerpoint/2010/main" val="1688516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u="sng"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13</a:t>
            </a:fld>
            <a:endParaRPr lang="en-US" dirty="0"/>
          </a:p>
        </p:txBody>
      </p:sp>
    </p:spTree>
    <p:extLst>
      <p:ext uri="{BB962C8B-B14F-4D97-AF65-F5344CB8AC3E}">
        <p14:creationId xmlns:p14="http://schemas.microsoft.com/office/powerpoint/2010/main" val="2759025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7713" y="1181100"/>
            <a:ext cx="5670550" cy="3189288"/>
          </a:xfrm>
          <a:prstGeom prst="rect">
            <a:avLst/>
          </a:prstGeom>
          <a:noFill/>
          <a:ln w="12700">
            <a:solidFill>
              <a:prstClr val="black"/>
            </a:solidFill>
          </a:ln>
        </p:spPr>
      </p:sp>
      <p:sp>
        <p:nvSpPr>
          <p:cNvPr id="3" name="Notes Placeholder 2"/>
          <p:cNvSpPr>
            <a:spLocks noGrp="1"/>
          </p:cNvSpPr>
          <p:nvPr>
            <p:ph type="body" idx="1"/>
          </p:nvPr>
        </p:nvSpPr>
        <p:spPr>
          <a:xfrm>
            <a:off x="717268" y="4548135"/>
            <a:ext cx="5731651" cy="3721788"/>
          </a:xfrm>
          <a:prstGeom prst="rect">
            <a:avLst/>
          </a:prstGeom>
        </p:spPr>
        <p:txBody>
          <a:bodyPr/>
          <a:lstStyle/>
          <a:p>
            <a:endParaRPr lang="en-US"/>
          </a:p>
        </p:txBody>
      </p:sp>
    </p:spTree>
    <p:extLst>
      <p:ext uri="{BB962C8B-B14F-4D97-AF65-F5344CB8AC3E}">
        <p14:creationId xmlns:p14="http://schemas.microsoft.com/office/powerpoint/2010/main" val="3529026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5340" y="5453380"/>
            <a:ext cx="2743200" cy="365125"/>
          </a:xfrm>
        </p:spPr>
        <p:txBody>
          <a:bodyPr/>
          <a:lstStyle>
            <a:lvl1pPr>
              <a:defRPr sz="1800" b="1">
                <a:solidFill>
                  <a:schemeClr val="bg1"/>
                </a:solidFill>
              </a:defRPr>
            </a:lvl1pPr>
          </a:lstStyle>
          <a:p>
            <a:fld id="{E8CA81D2-839A-4761-BDB1-BB809AEA21BD}" type="datetime1">
              <a:rPr lang="en-US" smtClean="0"/>
              <a:t>3/10/2016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Tree>
    <p:extLst>
      <p:ext uri="{BB962C8B-B14F-4D97-AF65-F5344CB8AC3E}">
        <p14:creationId xmlns:p14="http://schemas.microsoft.com/office/powerpoint/2010/main" val="1957927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55029"/>
            <a:ext cx="2743200" cy="365125"/>
          </a:xfrm>
        </p:spPr>
        <p:txBody>
          <a:bodyPr/>
          <a:lstStyle>
            <a:lvl1pPr>
              <a:defRPr sz="1400" b="1">
                <a:solidFill>
                  <a:schemeClr val="bg1"/>
                </a:solidFill>
              </a:defRPr>
            </a:lvl1pPr>
          </a:lstStyle>
          <a:p>
            <a:fld id="{BFB45F1A-630B-4923-AC94-0ACEE9F0B2F3}" type="datetime1">
              <a:rPr lang="en-US" smtClean="0"/>
              <a:t>3/10/2016</a:t>
            </a:fld>
            <a:endParaRPr lang="en-US" dirty="0"/>
          </a:p>
        </p:txBody>
      </p:sp>
      <p:sp>
        <p:nvSpPr>
          <p:cNvPr id="7" name="Slide Number Placeholder 6"/>
          <p:cNvSpPr>
            <a:spLocks noGrp="1"/>
          </p:cNvSpPr>
          <p:nvPr>
            <p:ph type="sldNum" sz="quarter" idx="12"/>
          </p:nvPr>
        </p:nvSpPr>
        <p:spPr>
          <a:xfrm>
            <a:off x="9353550" y="-7788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54100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95250" y="-30480"/>
            <a:ext cx="2743200" cy="365125"/>
          </a:xfrm>
        </p:spPr>
        <p:txBody>
          <a:bodyPr/>
          <a:lstStyle>
            <a:lvl1pPr>
              <a:defRPr sz="1400" b="1">
                <a:solidFill>
                  <a:schemeClr val="bg1"/>
                </a:solidFill>
              </a:defRPr>
            </a:lvl1pPr>
          </a:lstStyle>
          <a:p>
            <a:fld id="{B6EEE8B1-A8CD-4209-BDC0-4F2A52303E64}" type="datetime1">
              <a:rPr lang="en-US" smtClean="0"/>
              <a:t>3/10/2016</a:t>
            </a:fld>
            <a:endParaRPr lang="en-US" dirty="0"/>
          </a:p>
        </p:txBody>
      </p:sp>
      <p:sp>
        <p:nvSpPr>
          <p:cNvPr id="6" name="Slide Number Placeholder 5"/>
          <p:cNvSpPr>
            <a:spLocks noGrp="1"/>
          </p:cNvSpPr>
          <p:nvPr>
            <p:ph type="sldNum" sz="quarter" idx="12"/>
          </p:nvPr>
        </p:nvSpPr>
        <p:spPr>
          <a:xfrm>
            <a:off x="9342120" y="-30481"/>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031891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106680" y="-20587"/>
            <a:ext cx="2743200" cy="365125"/>
          </a:xfrm>
        </p:spPr>
        <p:txBody>
          <a:bodyPr/>
          <a:lstStyle>
            <a:lvl1pPr>
              <a:defRPr sz="1400" b="1">
                <a:solidFill>
                  <a:schemeClr val="bg1"/>
                </a:solidFill>
              </a:defRPr>
            </a:lvl1pPr>
          </a:lstStyle>
          <a:p>
            <a:fld id="{0A858624-CAD2-4862-B4A7-5977B8311EB2}" type="datetime1">
              <a:rPr lang="en-US" smtClean="0"/>
              <a:t>3/10/2016</a:t>
            </a:fld>
            <a:endParaRPr lang="en-US" dirty="0"/>
          </a:p>
        </p:txBody>
      </p:sp>
      <p:sp>
        <p:nvSpPr>
          <p:cNvPr id="6" name="Slide Number Placeholder 5"/>
          <p:cNvSpPr>
            <a:spLocks noGrp="1"/>
          </p:cNvSpPr>
          <p:nvPr>
            <p:ph type="sldNum" sz="quarter" idx="12"/>
          </p:nvPr>
        </p:nvSpPr>
        <p:spPr>
          <a:xfrm>
            <a:off x="936498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32854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b="1"/>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92805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64457" y="5946774"/>
            <a:ext cx="2743200" cy="365125"/>
          </a:xfrm>
        </p:spPr>
        <p:txBody>
          <a:bodyPr/>
          <a:lstStyle>
            <a:lvl1pPr>
              <a:defRPr sz="1800" b="1">
                <a:solidFill>
                  <a:schemeClr val="bg1"/>
                </a:solidFill>
              </a:defRPr>
            </a:lvl1pPr>
          </a:lstStyle>
          <a:p>
            <a:fld id="{5132D8FB-2287-437B-A2A1-64D8EBE8F850}" type="datetime1">
              <a:rPr lang="en-US" smtClean="0"/>
              <a:t>3/10/2016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
        <p:nvSpPr>
          <p:cNvPr id="5" name="TextBox 4"/>
          <p:cNvSpPr txBox="1"/>
          <p:nvPr userDrawn="1"/>
        </p:nvSpPr>
        <p:spPr>
          <a:xfrm>
            <a:off x="361587" y="4831119"/>
            <a:ext cx="5742033" cy="369332"/>
          </a:xfrm>
          <a:prstGeom prst="rect">
            <a:avLst/>
          </a:prstGeom>
          <a:noFill/>
        </p:spPr>
        <p:txBody>
          <a:bodyPr wrap="square" rtlCol="0">
            <a:spAutoFit/>
          </a:bodyPr>
          <a:lstStyle/>
          <a:p>
            <a:r>
              <a:rPr lang="en-US" dirty="0" smtClean="0">
                <a:solidFill>
                  <a:schemeClr val="bg1"/>
                </a:solidFill>
              </a:rPr>
              <a:t>A Division of Workers’ Compensation</a:t>
            </a:r>
            <a:endParaRPr lang="en-US" dirty="0">
              <a:solidFill>
                <a:schemeClr val="bg1"/>
              </a:solidFill>
            </a:endParaRPr>
          </a:p>
        </p:txBody>
      </p:sp>
    </p:spTree>
    <p:extLst>
      <p:ext uri="{BB962C8B-B14F-4D97-AF65-F5344CB8AC3E}">
        <p14:creationId xmlns:p14="http://schemas.microsoft.com/office/powerpoint/2010/main" val="4671305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217170" y="-20587"/>
            <a:ext cx="2743200" cy="365125"/>
          </a:xfrm>
        </p:spPr>
        <p:txBody>
          <a:bodyPr/>
          <a:lstStyle>
            <a:lvl1pPr>
              <a:defRPr sz="1600" b="1">
                <a:solidFill>
                  <a:schemeClr val="bg1"/>
                </a:solidFill>
              </a:defRPr>
            </a:lvl1pPr>
          </a:lstStyle>
          <a:p>
            <a:fld id="{2CE913AE-4A81-4E4F-B9CC-947981D22BF2}" type="datetime1">
              <a:rPr lang="en-US" smtClean="0"/>
              <a:t>3/10/2016</a:t>
            </a:fld>
            <a:endParaRPr lang="en-US" dirty="0"/>
          </a:p>
        </p:txBody>
      </p:sp>
      <p:sp>
        <p:nvSpPr>
          <p:cNvPr id="6" name="Slide Number Placeholder 5"/>
          <p:cNvSpPr>
            <a:spLocks noGrp="1"/>
          </p:cNvSpPr>
          <p:nvPr>
            <p:ph type="sldNum" sz="quarter" idx="12"/>
          </p:nvPr>
        </p:nvSpPr>
        <p:spPr>
          <a:xfrm>
            <a:off x="9216390" y="-20588"/>
            <a:ext cx="2743200" cy="365125"/>
          </a:xfrm>
        </p:spPr>
        <p:txBody>
          <a:bodyPr/>
          <a:lstStyle>
            <a:lvl1pPr>
              <a:defRPr b="1">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3" name="TextBox 12"/>
          <p:cNvSpPr txBox="1"/>
          <p:nvPr userDrawn="1"/>
        </p:nvSpPr>
        <p:spPr>
          <a:xfrm>
            <a:off x="217170" y="6366076"/>
            <a:ext cx="4678921" cy="369332"/>
          </a:xfrm>
          <a:prstGeom prst="rect">
            <a:avLst/>
          </a:prstGeom>
          <a:noFill/>
        </p:spPr>
        <p:txBody>
          <a:bodyPr wrap="square" rtlCol="0">
            <a:spAutoFit/>
          </a:bodyPr>
          <a:lstStyle/>
          <a:p>
            <a:r>
              <a:rPr lang="en-US" dirty="0" smtClean="0"/>
              <a:t>A Division of Workers’ Compensation</a:t>
            </a:r>
            <a:endParaRPr lang="en-US" dirty="0"/>
          </a:p>
        </p:txBody>
      </p:sp>
    </p:spTree>
    <p:extLst>
      <p:ext uri="{BB962C8B-B14F-4D97-AF65-F5344CB8AC3E}">
        <p14:creationId xmlns:p14="http://schemas.microsoft.com/office/powerpoint/2010/main" val="9415741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71780" y="177165"/>
            <a:ext cx="2743200" cy="365125"/>
          </a:xfrm>
        </p:spPr>
        <p:txBody>
          <a:bodyPr/>
          <a:lstStyle>
            <a:lvl1pPr>
              <a:defRPr sz="1400" b="1">
                <a:solidFill>
                  <a:srgbClr val="002060"/>
                </a:solidFill>
              </a:defRPr>
            </a:lvl1pPr>
          </a:lstStyle>
          <a:p>
            <a:fld id="{D08DABB8-4400-4360-BD9A-7055A1E403DF}" type="datetime1">
              <a:rPr lang="en-US" smtClean="0"/>
              <a:t>3/10/2016</a:t>
            </a:fld>
            <a:endParaRPr lang="en-US" dirty="0"/>
          </a:p>
        </p:txBody>
      </p:sp>
      <p:sp>
        <p:nvSpPr>
          <p:cNvPr id="6" name="Slide Number Placeholder 5"/>
          <p:cNvSpPr>
            <a:spLocks noGrp="1"/>
          </p:cNvSpPr>
          <p:nvPr>
            <p:ph type="sldNum" sz="quarter" idx="12"/>
          </p:nvPr>
        </p:nvSpPr>
        <p:spPr>
          <a:xfrm>
            <a:off x="9170670" y="177483"/>
            <a:ext cx="2743200" cy="365125"/>
          </a:xfrm>
        </p:spPr>
        <p:txBody>
          <a:bodyPr/>
          <a:lstStyle>
            <a:lvl1pPr>
              <a:defRPr>
                <a:solidFill>
                  <a:srgbClr val="002060"/>
                </a:solidFill>
              </a:defRPr>
            </a:lvl1pPr>
          </a:lstStyle>
          <a:p>
            <a:fld id="{BB058067-43B8-4E0A-B575-A1270051252D}" type="slidenum">
              <a:rPr lang="en-US" smtClean="0"/>
              <a:pPr/>
              <a:t>‹#›</a:t>
            </a:fld>
            <a:endParaRPr lang="en-US" dirty="0"/>
          </a:p>
        </p:txBody>
      </p:sp>
      <p:sp>
        <p:nvSpPr>
          <p:cNvPr id="7" name="Rectangle 6"/>
          <p:cNvSpPr/>
          <p:nvPr userDrawn="1"/>
        </p:nvSpPr>
        <p:spPr>
          <a:xfrm>
            <a:off x="0" y="2324100"/>
            <a:ext cx="7909560" cy="9144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2415540"/>
            <a:ext cx="7909560" cy="36576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271780" y="1709738"/>
            <a:ext cx="10515600" cy="2852737"/>
          </a:xfrm>
        </p:spPr>
        <p:txBody>
          <a:bodyPr anchor="b">
            <a:normAutofit/>
          </a:bodyPr>
          <a:lstStyle>
            <a:lvl1pPr>
              <a:defRPr sz="4000" b="1">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778399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solidFill>
                  <a:schemeClr val="bg1"/>
                </a:solidFill>
              </a:rPr>
              <a:pPr/>
              <a:t>‹#›</a:t>
            </a:fld>
            <a:endParaRPr lang="en-US" dirty="0">
              <a:solidFill>
                <a:schemeClr val="bg1"/>
              </a:solidFill>
            </a:endParaRPr>
          </a:p>
        </p:txBody>
      </p:sp>
      <p:sp>
        <p:nvSpPr>
          <p:cNvPr id="10" name="Rectangle 9"/>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EF51F20A-7DCE-45A3-99B3-BC9DFE11BA6E}" type="datetime1">
              <a:rPr lang="en-US" smtClean="0"/>
              <a:t>3/10/2016</a:t>
            </a:fld>
            <a:endParaRPr lang="en-US" dirty="0"/>
          </a:p>
        </p:txBody>
      </p:sp>
    </p:spTree>
    <p:extLst>
      <p:ext uri="{BB962C8B-B14F-4D97-AF65-F5344CB8AC3E}">
        <p14:creationId xmlns:p14="http://schemas.microsoft.com/office/powerpoint/2010/main" val="5523733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Rectangle 11"/>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5565D22A-5D27-4A3B-AE75-09542B10FB61}" type="datetime1">
              <a:rPr lang="en-US" smtClean="0"/>
              <a:t>3/10/2016</a:t>
            </a:fld>
            <a:endParaRPr lang="en-US" dirty="0"/>
          </a:p>
        </p:txBody>
      </p:sp>
      <p:sp>
        <p:nvSpPr>
          <p:cNvPr id="13"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34459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Date Placeholder 2"/>
          <p:cNvSpPr>
            <a:spLocks noGrp="1"/>
          </p:cNvSpPr>
          <p:nvPr>
            <p:ph type="dt" sz="half" idx="10"/>
          </p:nvPr>
        </p:nvSpPr>
        <p:spPr>
          <a:xfrm>
            <a:off x="83820" y="-20587"/>
            <a:ext cx="2743200" cy="365125"/>
          </a:xfrm>
        </p:spPr>
        <p:txBody>
          <a:bodyPr/>
          <a:lstStyle>
            <a:lvl1pPr>
              <a:defRPr sz="1400" b="1">
                <a:solidFill>
                  <a:schemeClr val="bg1"/>
                </a:solidFill>
              </a:defRPr>
            </a:lvl1pPr>
          </a:lstStyle>
          <a:p>
            <a:fld id="{92E7F0E2-86B3-47EF-BBDA-5B25E7511527}" type="datetime1">
              <a:rPr lang="en-US" smtClean="0"/>
              <a:t>3/10/2016</a:t>
            </a:fld>
            <a:endParaRPr lang="en-US" dirty="0"/>
          </a:p>
        </p:txBody>
      </p:sp>
      <p:sp>
        <p:nvSpPr>
          <p:cNvPr id="5" name="Slide Number Placeholder 4"/>
          <p:cNvSpPr>
            <a:spLocks noGrp="1"/>
          </p:cNvSpPr>
          <p:nvPr>
            <p:ph type="sldNum" sz="quarter" idx="12"/>
          </p:nvPr>
        </p:nvSpPr>
        <p:spPr>
          <a:xfrm>
            <a:off x="927354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35826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Date Placeholder 1"/>
          <p:cNvSpPr>
            <a:spLocks noGrp="1"/>
          </p:cNvSpPr>
          <p:nvPr>
            <p:ph type="dt" sz="half" idx="10"/>
          </p:nvPr>
        </p:nvSpPr>
        <p:spPr>
          <a:xfrm>
            <a:off x="106680" y="-20587"/>
            <a:ext cx="2743200" cy="365125"/>
          </a:xfrm>
        </p:spPr>
        <p:txBody>
          <a:bodyPr/>
          <a:lstStyle>
            <a:lvl1pPr>
              <a:defRPr sz="1400" b="1">
                <a:solidFill>
                  <a:schemeClr val="bg1"/>
                </a:solidFill>
              </a:defRPr>
            </a:lvl1pPr>
          </a:lstStyle>
          <a:p>
            <a:fld id="{CEBF8F5B-B1E3-4924-BF19-7A857BCC6812}" type="datetime1">
              <a:rPr lang="en-US" smtClean="0"/>
              <a:t>3/10/2016</a:t>
            </a:fld>
            <a:endParaRPr lang="en-US" dirty="0"/>
          </a:p>
        </p:txBody>
      </p:sp>
      <p:sp>
        <p:nvSpPr>
          <p:cNvPr id="4" name="Slide Number Placeholder 3"/>
          <p:cNvSpPr>
            <a:spLocks noGrp="1"/>
          </p:cNvSpPr>
          <p:nvPr>
            <p:ph type="sldNum" sz="quarter" idx="12"/>
          </p:nvPr>
        </p:nvSpPr>
        <p:spPr>
          <a:xfrm>
            <a:off x="9307830" y="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151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33306"/>
            <a:ext cx="2743200" cy="365125"/>
          </a:xfrm>
        </p:spPr>
        <p:txBody>
          <a:bodyPr/>
          <a:lstStyle>
            <a:lvl1pPr>
              <a:defRPr sz="1400" b="1">
                <a:solidFill>
                  <a:schemeClr val="bg1"/>
                </a:solidFill>
              </a:defRPr>
            </a:lvl1pPr>
          </a:lstStyle>
          <a:p>
            <a:fld id="{992329B2-2A93-4EC9-B138-1D86E6432186}" type="datetime1">
              <a:rPr lang="en-US" smtClean="0"/>
              <a:t>3/10/2016</a:t>
            </a:fld>
            <a:endParaRPr lang="en-US" dirty="0"/>
          </a:p>
        </p:txBody>
      </p:sp>
      <p:sp>
        <p:nvSpPr>
          <p:cNvPr id="7" name="Slide Number Placeholder 6"/>
          <p:cNvSpPr>
            <a:spLocks noGrp="1"/>
          </p:cNvSpPr>
          <p:nvPr>
            <p:ph type="sldNum" sz="quarter" idx="12"/>
          </p:nvPr>
        </p:nvSpPr>
        <p:spPr>
          <a:xfrm>
            <a:off x="9364980" y="-5502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273194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527B1-1815-4A19-9832-A7C04285E196}" type="datetime1">
              <a:rPr lang="en-US" smtClean="0"/>
              <a:t>3/10/2016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58067-43B8-4E0A-B575-A1270051252D}" type="slidenum">
              <a:rPr lang="en-US" smtClean="0"/>
              <a:t>‹#›</a:t>
            </a:fld>
            <a:endParaRPr lang="en-US"/>
          </a:p>
        </p:txBody>
      </p:sp>
    </p:spTree>
    <p:extLst>
      <p:ext uri="{BB962C8B-B14F-4D97-AF65-F5344CB8AC3E}">
        <p14:creationId xmlns:p14="http://schemas.microsoft.com/office/powerpoint/2010/main" val="20180317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mailto:monitoring@wcb.ny.gov"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mailto:EClaims@wcb.ny.gov"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NYS Workers’ Compensation System</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Compliance Outreach: Measuring and Monitoring Payor Performance</a:t>
            </a:r>
          </a:p>
          <a:p>
            <a:endParaRPr lang="en-US" dirty="0"/>
          </a:p>
          <a:p>
            <a:r>
              <a:rPr lang="en-US" dirty="0" smtClean="0"/>
              <a:t>2015 </a:t>
            </a:r>
            <a:endParaRPr lang="en-US" dirty="0"/>
          </a:p>
        </p:txBody>
      </p:sp>
      <p:sp>
        <p:nvSpPr>
          <p:cNvPr id="4" name="Date Placeholder 3"/>
          <p:cNvSpPr>
            <a:spLocks noGrp="1"/>
          </p:cNvSpPr>
          <p:nvPr>
            <p:ph type="dt" sz="half" idx="10"/>
          </p:nvPr>
        </p:nvSpPr>
        <p:spPr/>
        <p:txBody>
          <a:bodyPr/>
          <a:lstStyle/>
          <a:p>
            <a:r>
              <a:rPr lang="en-US" dirty="0" smtClean="0"/>
              <a:t>5/19/2015</a:t>
            </a:r>
          </a:p>
          <a:p>
            <a:r>
              <a:rPr lang="en-US" dirty="0" smtClean="0"/>
              <a:t>Updated </a:t>
            </a:r>
            <a:r>
              <a:rPr lang="en-US" dirty="0" smtClean="0"/>
              <a:t>9/8/15</a:t>
            </a:r>
          </a:p>
          <a:p>
            <a:r>
              <a:rPr lang="en-US" smtClean="0"/>
              <a:t>Updated 3/9/16</a:t>
            </a:r>
            <a:endParaRPr lang="en-US" dirty="0"/>
          </a:p>
        </p:txBody>
      </p:sp>
      <p:pic>
        <p:nvPicPr>
          <p:cNvPr id="5" name="Picture 4"/>
          <p:cNvPicPr>
            <a:picLocks noChangeAspect="1"/>
          </p:cNvPicPr>
          <p:nvPr/>
        </p:nvPicPr>
        <p:blipFill>
          <a:blip r:embed="rId2"/>
          <a:stretch>
            <a:fillRect/>
          </a:stretch>
        </p:blipFill>
        <p:spPr>
          <a:xfrm>
            <a:off x="7172325" y="457200"/>
            <a:ext cx="4143375" cy="1405570"/>
          </a:xfrm>
          <a:prstGeom prst="rect">
            <a:avLst/>
          </a:prstGeom>
        </p:spPr>
      </p:pic>
    </p:spTree>
    <p:extLst>
      <p:ext uri="{BB962C8B-B14F-4D97-AF65-F5344CB8AC3E}">
        <p14:creationId xmlns:p14="http://schemas.microsoft.com/office/powerpoint/2010/main" val="114226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5946" y="1480088"/>
            <a:ext cx="9981553" cy="5386090"/>
          </a:xfrm>
          <a:prstGeom prst="rect">
            <a:avLst/>
          </a:prstGeom>
        </p:spPr>
        <p:txBody>
          <a:bodyPr wrap="square">
            <a:spAutoFit/>
          </a:bodyPr>
          <a:lstStyle/>
          <a:p>
            <a:r>
              <a:rPr lang="en-US" sz="2400" dirty="0">
                <a:solidFill>
                  <a:srgbClr val="002776"/>
                </a:solidFill>
              </a:rPr>
              <a:t>The Board expects to use penalties as the last step of the process.  Payors will have sufficient time to work with the Board to  understand where they are out of compliance and the steps that can be taken to avoid penalties.</a:t>
            </a:r>
          </a:p>
          <a:p>
            <a:pPr marL="285750" indent="-285750">
              <a:buFont typeface="Arial" panose="020B0604020202020204" pitchFamily="34" charset="0"/>
              <a:buChar char="•"/>
            </a:pPr>
            <a:endParaRPr lang="en-US" sz="2000" dirty="0">
              <a:solidFill>
                <a:srgbClr val="002776"/>
              </a:solidFill>
            </a:endParaRPr>
          </a:p>
          <a:p>
            <a:endParaRPr lang="en-US" b="1" dirty="0" smtClean="0">
              <a:solidFill>
                <a:srgbClr val="002776"/>
              </a:solidFill>
            </a:endParaRPr>
          </a:p>
          <a:p>
            <a:r>
              <a:rPr lang="en-US" dirty="0" smtClean="0">
                <a:solidFill>
                  <a:srgbClr val="002776"/>
                </a:solidFill>
              </a:rPr>
              <a:t>Penalty </a:t>
            </a:r>
            <a:r>
              <a:rPr lang="en-US" dirty="0">
                <a:solidFill>
                  <a:srgbClr val="002776"/>
                </a:solidFill>
              </a:rPr>
              <a:t>for Late </a:t>
            </a:r>
            <a:r>
              <a:rPr lang="en-US" dirty="0" err="1">
                <a:solidFill>
                  <a:srgbClr val="002776"/>
                </a:solidFill>
              </a:rPr>
              <a:t>SROI</a:t>
            </a:r>
            <a:endParaRPr lang="en-US" b="1" dirty="0">
              <a:solidFill>
                <a:srgbClr val="002776"/>
              </a:solidFill>
            </a:endParaRPr>
          </a:p>
          <a:p>
            <a:endParaRPr lang="en-US" sz="1400" dirty="0">
              <a:solidFill>
                <a:srgbClr val="002776"/>
              </a:solidFill>
            </a:endParaRPr>
          </a:p>
          <a:p>
            <a:pPr marL="742950" lvl="2" indent="-285750">
              <a:buFont typeface="Arial" panose="020B0604020202020204" pitchFamily="34" charset="0"/>
              <a:buChar char="•"/>
            </a:pPr>
            <a:r>
              <a:rPr lang="en-US" dirty="0">
                <a:solidFill>
                  <a:srgbClr val="002060"/>
                </a:solidFill>
              </a:rPr>
              <a:t>Pay and Report to the Chair within 18 days of disability or 10 days after employer knowledge “promptly and in like manner as wages and without waiting for an award by the </a:t>
            </a:r>
            <a:r>
              <a:rPr lang="en-US">
                <a:solidFill>
                  <a:srgbClr val="002060"/>
                </a:solidFill>
              </a:rPr>
              <a:t>Board</a:t>
            </a:r>
            <a:r>
              <a:rPr lang="en-US" smtClean="0">
                <a:solidFill>
                  <a:srgbClr val="002060"/>
                </a:solidFill>
              </a:rPr>
              <a:t>.” </a:t>
            </a:r>
            <a:r>
              <a:rPr lang="en-US" dirty="0">
                <a:solidFill>
                  <a:srgbClr val="002060"/>
                </a:solidFill>
              </a:rPr>
              <a:t>Failure to comply will result in a penalty of $50 pursuant to §25(3)(e).</a:t>
            </a: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117716" y="616932"/>
            <a:ext cx="6930784" cy="363958"/>
          </a:xfrm>
        </p:spPr>
        <p:txBody>
          <a:bodyPr>
            <a:noAutofit/>
          </a:bodyPr>
          <a:lstStyle/>
          <a:p>
            <a:r>
              <a:rPr lang="en-US" sz="2800" b="1" dirty="0">
                <a:solidFill>
                  <a:srgbClr val="002D73"/>
                </a:solidFill>
              </a:rPr>
              <a:t>Monitoring Compliance</a:t>
            </a: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10</a:t>
            </a:fld>
            <a:endParaRPr lang="en-US" dirty="0"/>
          </a:p>
        </p:txBody>
      </p:sp>
    </p:spTree>
    <p:extLst>
      <p:ext uri="{BB962C8B-B14F-4D97-AF65-F5344CB8AC3E}">
        <p14:creationId xmlns:p14="http://schemas.microsoft.com/office/powerpoint/2010/main" val="763078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117716" y="616932"/>
            <a:ext cx="6930784" cy="363958"/>
          </a:xfrm>
        </p:spPr>
        <p:txBody>
          <a:bodyPr>
            <a:noAutofit/>
          </a:bodyPr>
          <a:lstStyle/>
          <a:p>
            <a:r>
              <a:rPr lang="en-US" sz="2800" b="1" dirty="0">
                <a:solidFill>
                  <a:srgbClr val="002D73"/>
                </a:solidFill>
              </a:rPr>
              <a:t>Monitoring Compliance</a:t>
            </a: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5" name="Rectangle 4"/>
          <p:cNvSpPr/>
          <p:nvPr/>
        </p:nvSpPr>
        <p:spPr>
          <a:xfrm>
            <a:off x="1804035" y="1253284"/>
            <a:ext cx="8583930" cy="5109091"/>
          </a:xfrm>
          <a:prstGeom prst="rect">
            <a:avLst/>
          </a:prstGeom>
        </p:spPr>
        <p:txBody>
          <a:bodyPr wrap="square">
            <a:spAutoFit/>
          </a:bodyPr>
          <a:lstStyle/>
          <a:p>
            <a:r>
              <a:rPr lang="en-US" sz="2000" dirty="0">
                <a:solidFill>
                  <a:srgbClr val="002776"/>
                </a:solidFill>
              </a:rPr>
              <a:t>Performance Standards:</a:t>
            </a:r>
          </a:p>
          <a:p>
            <a:endParaRPr lang="en-US" dirty="0">
              <a:solidFill>
                <a:srgbClr val="002776"/>
              </a:solidFill>
            </a:endParaRPr>
          </a:p>
          <a:p>
            <a:pPr marL="742950" lvl="1" indent="-285750"/>
            <a:r>
              <a:rPr lang="en-US" b="1" dirty="0">
                <a:solidFill>
                  <a:srgbClr val="002776"/>
                </a:solidFill>
              </a:rPr>
              <a:t>WCL §25 (3)(e)</a:t>
            </a:r>
            <a:r>
              <a:rPr lang="en-US" dirty="0">
                <a:solidFill>
                  <a:srgbClr val="002776"/>
                </a:solidFill>
              </a:rPr>
              <a:t> If the carrier or employer fails to file a notice or report requested or required by the Board or otherwise required within the specified time period or within 10 days if no time period is specified, the Board may impose a $50 penalty.</a:t>
            </a:r>
          </a:p>
          <a:p>
            <a:pPr marL="742950" lvl="1" indent="-285750"/>
            <a:endParaRPr lang="en-US" dirty="0">
              <a:solidFill>
                <a:srgbClr val="002776"/>
              </a:solidFill>
            </a:endParaRPr>
          </a:p>
          <a:p>
            <a:pPr marL="508000" indent="-285750"/>
            <a:r>
              <a:rPr lang="en-US" dirty="0">
                <a:solidFill>
                  <a:srgbClr val="002776"/>
                </a:solidFill>
              </a:rPr>
              <a:t>The Board is implementing the following performance standards: </a:t>
            </a:r>
          </a:p>
          <a:p>
            <a:pPr marL="742950" lvl="1" indent="-285750"/>
            <a:endParaRPr lang="en-US" dirty="0">
              <a:solidFill>
                <a:srgbClr val="002776"/>
              </a:solidFill>
            </a:endParaRPr>
          </a:p>
          <a:p>
            <a:pPr marL="222250"/>
            <a:r>
              <a:rPr lang="en-US" dirty="0">
                <a:solidFill>
                  <a:srgbClr val="002776"/>
                </a:solidFill>
              </a:rPr>
              <a:t>The penalty under §25(3)(e) will not be imposed as long as a carrier meets the below performance standards per category. Your filings will be measured for each category, per quarter, against the performance standard. If the performance standard is met in that category your §25(3)(e) penalty will be waived</a:t>
            </a:r>
            <a:r>
              <a:rPr lang="en-US" sz="1400" dirty="0">
                <a:solidFill>
                  <a:srgbClr val="002776"/>
                </a:solidFill>
              </a:rPr>
              <a:t>.</a:t>
            </a:r>
          </a:p>
          <a:p>
            <a:endParaRPr lang="en-US" dirty="0">
              <a:solidFill>
                <a:srgbClr val="002776"/>
              </a:solidFill>
            </a:endParaRPr>
          </a:p>
          <a:p>
            <a:pPr marL="690562" lvl="4" indent="0">
              <a:buNone/>
            </a:pPr>
            <a:r>
              <a:rPr lang="en-US" dirty="0">
                <a:solidFill>
                  <a:srgbClr val="002776"/>
                </a:solidFill>
              </a:rPr>
              <a:t>Timely First Report of Injury </a:t>
            </a:r>
            <a:r>
              <a:rPr lang="en-US" dirty="0" smtClean="0">
                <a:solidFill>
                  <a:srgbClr val="002776"/>
                </a:solidFill>
              </a:rPr>
              <a:t> TBD</a:t>
            </a:r>
            <a:endParaRPr lang="en-US" dirty="0">
              <a:solidFill>
                <a:srgbClr val="002776"/>
              </a:solidFill>
            </a:endParaRPr>
          </a:p>
          <a:p>
            <a:pPr marL="690562" lvl="4" indent="0">
              <a:buNone/>
            </a:pPr>
            <a:r>
              <a:rPr lang="en-US" dirty="0" smtClean="0">
                <a:solidFill>
                  <a:srgbClr val="002776"/>
                </a:solidFill>
              </a:rPr>
              <a:t>Timeliness of </a:t>
            </a:r>
            <a:r>
              <a:rPr lang="en-US" dirty="0" err="1" smtClean="0">
                <a:solidFill>
                  <a:srgbClr val="002776"/>
                </a:solidFill>
              </a:rPr>
              <a:t>SROI</a:t>
            </a:r>
            <a:r>
              <a:rPr lang="en-US" dirty="0" smtClean="0">
                <a:solidFill>
                  <a:srgbClr val="002776"/>
                </a:solidFill>
              </a:rPr>
              <a:t> showing Initial Payment TBD</a:t>
            </a:r>
            <a:endParaRPr lang="en-US" dirty="0">
              <a:solidFill>
                <a:srgbClr val="002776"/>
              </a:solidFill>
            </a:endParaRPr>
          </a:p>
          <a:p>
            <a:pPr marL="690562" lvl="4" indent="0">
              <a:buNone/>
            </a:pPr>
            <a:r>
              <a:rPr lang="en-US" dirty="0">
                <a:solidFill>
                  <a:srgbClr val="002776"/>
                </a:solidFill>
              </a:rPr>
              <a:t>Timely Filing of Notice of Controversy </a:t>
            </a:r>
            <a:r>
              <a:rPr lang="en-US" dirty="0" smtClean="0">
                <a:solidFill>
                  <a:srgbClr val="002776"/>
                </a:solidFill>
              </a:rPr>
              <a:t> TBD</a:t>
            </a:r>
            <a:endParaRPr lang="en-US" dirty="0">
              <a:solidFill>
                <a:srgbClr val="002776"/>
              </a:solidFill>
            </a:endParaRPr>
          </a:p>
          <a:p>
            <a:endParaRPr lang="en-US" dirty="0">
              <a:solidFill>
                <a:srgbClr val="002776"/>
              </a:solidFill>
            </a:endParaRPr>
          </a:p>
        </p:txBody>
      </p:sp>
      <p:sp>
        <p:nvSpPr>
          <p:cNvPr id="7" name="Slide Number Placeholder 6"/>
          <p:cNvSpPr>
            <a:spLocks noGrp="1"/>
          </p:cNvSpPr>
          <p:nvPr>
            <p:ph type="sldNum" sz="quarter" idx="12"/>
          </p:nvPr>
        </p:nvSpPr>
        <p:spPr/>
        <p:txBody>
          <a:bodyPr/>
          <a:lstStyle/>
          <a:p>
            <a:fld id="{BB058067-43B8-4E0A-B575-A1270051252D}" type="slidenum">
              <a:rPr lang="en-US" smtClean="0"/>
              <a:pPr/>
              <a:t>11</a:t>
            </a:fld>
            <a:endParaRPr lang="en-US" dirty="0"/>
          </a:p>
        </p:txBody>
      </p:sp>
    </p:spTree>
    <p:extLst>
      <p:ext uri="{BB962C8B-B14F-4D97-AF65-F5344CB8AC3E}">
        <p14:creationId xmlns:p14="http://schemas.microsoft.com/office/powerpoint/2010/main" val="2274037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12</a:t>
            </a:fld>
            <a:endParaRPr lang="en-US" dirty="0"/>
          </a:p>
        </p:txBody>
      </p:sp>
      <p:sp>
        <p:nvSpPr>
          <p:cNvPr id="4" name="Title 3"/>
          <p:cNvSpPr>
            <a:spLocks noGrp="1"/>
          </p:cNvSpPr>
          <p:nvPr>
            <p:ph type="title"/>
          </p:nvPr>
        </p:nvSpPr>
        <p:spPr/>
        <p:txBody>
          <a:bodyPr/>
          <a:lstStyle/>
          <a:p>
            <a:r>
              <a:rPr lang="en-US" dirty="0" smtClean="0"/>
              <a:t>How We Are Measuring</a:t>
            </a:r>
            <a:endParaRPr lang="en-US" dirty="0"/>
          </a:p>
        </p:txBody>
      </p:sp>
      <p:sp>
        <p:nvSpPr>
          <p:cNvPr id="5" name="Text Placeholder 4"/>
          <p:cNvSpPr>
            <a:spLocks noGrp="1"/>
          </p:cNvSpPr>
          <p:nvPr>
            <p:ph type="body" idx="1"/>
          </p:nvPr>
        </p:nvSpPr>
        <p:spPr/>
        <p:txBody>
          <a:bodyPr/>
          <a:lstStyle/>
          <a:p>
            <a:r>
              <a:rPr lang="en-US" dirty="0" smtClean="0"/>
              <a:t>Timeliness of Initial Payment of Compensation </a:t>
            </a:r>
            <a:endParaRPr lang="en-US" dirty="0"/>
          </a:p>
        </p:txBody>
      </p:sp>
    </p:spTree>
    <p:extLst>
      <p:ext uri="{BB962C8B-B14F-4D97-AF65-F5344CB8AC3E}">
        <p14:creationId xmlns:p14="http://schemas.microsoft.com/office/powerpoint/2010/main" val="2841573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0" y="857250"/>
            <a:ext cx="10144125" cy="990600"/>
          </a:xfrm>
        </p:spPr>
        <p:txBody>
          <a:bodyPr>
            <a:normAutofit fontScale="90000"/>
          </a:bodyPr>
          <a:lstStyle/>
          <a:p>
            <a:r>
              <a:rPr lang="en-US" sz="2800" b="1" dirty="0">
                <a:solidFill>
                  <a:schemeClr val="accent1"/>
                </a:solidFill>
              </a:rPr>
              <a:t> </a:t>
            </a:r>
            <a:r>
              <a:rPr lang="en-US" sz="2700" b="1" dirty="0">
                <a:solidFill>
                  <a:srgbClr val="002D73"/>
                </a:solidFill>
              </a:rPr>
              <a:t>How We Are Measuring</a:t>
            </a:r>
            <a:r>
              <a:rPr lang="en-US" sz="2800" b="1" dirty="0">
                <a:solidFill>
                  <a:schemeClr val="accent1"/>
                </a:solidFill>
              </a:rPr>
              <a:t/>
            </a:r>
            <a:br>
              <a:rPr lang="en-US" sz="2800" b="1" dirty="0">
                <a:solidFill>
                  <a:schemeClr val="accent1"/>
                </a:solidFill>
              </a:rPr>
            </a:br>
            <a:r>
              <a:rPr lang="en-US" sz="2800" b="1" dirty="0" smtClean="0">
                <a:solidFill>
                  <a:schemeClr val="accent1"/>
                </a:solidFill>
              </a:rPr>
              <a:t> </a:t>
            </a:r>
            <a:r>
              <a:rPr lang="en-US" sz="2000" dirty="0" smtClean="0">
                <a:solidFill>
                  <a:srgbClr val="002776"/>
                </a:solidFill>
              </a:rPr>
              <a:t>Timeliness </a:t>
            </a:r>
            <a:r>
              <a:rPr lang="en-US" sz="2000" dirty="0">
                <a:solidFill>
                  <a:srgbClr val="002776"/>
                </a:solidFill>
              </a:rPr>
              <a:t>of the Initial Payment of Compensation</a:t>
            </a:r>
            <a:r>
              <a:rPr lang="en-US" dirty="0">
                <a:solidFill>
                  <a:srgbClr val="002776"/>
                </a:solidFill>
              </a:rPr>
              <a:t/>
            </a:r>
            <a:br>
              <a:rPr lang="en-US" dirty="0">
                <a:solidFill>
                  <a:srgbClr val="002776"/>
                </a:solidFill>
              </a:rPr>
            </a:br>
            <a:r>
              <a:rPr lang="en-US" sz="2800" b="1" dirty="0">
                <a:solidFill>
                  <a:schemeClr val="accent1"/>
                </a:solidFill>
              </a:rPr>
              <a:t/>
            </a:r>
            <a:br>
              <a:rPr lang="en-US" sz="2800" b="1" dirty="0">
                <a:solidFill>
                  <a:schemeClr val="accent1"/>
                </a:solidFill>
              </a:rPr>
            </a:br>
            <a:r>
              <a:rPr lang="en-US" sz="2800" b="1" dirty="0">
                <a:solidFill>
                  <a:schemeClr val="accent1"/>
                </a:solidFill>
              </a:rPr>
              <a:t/>
            </a:r>
            <a:br>
              <a:rPr lang="en-US" sz="2800" b="1" dirty="0">
                <a:solidFill>
                  <a:schemeClr val="accent1"/>
                </a:solidFill>
              </a:rPr>
            </a:br>
            <a:endParaRPr lang="en-US" sz="2800" b="1" dirty="0"/>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5" name="Rectangle 4"/>
          <p:cNvSpPr/>
          <p:nvPr/>
        </p:nvSpPr>
        <p:spPr>
          <a:xfrm>
            <a:off x="1933575" y="1295400"/>
            <a:ext cx="8001000" cy="7294305"/>
          </a:xfrm>
          <a:prstGeom prst="rect">
            <a:avLst/>
          </a:prstGeom>
        </p:spPr>
        <p:txBody>
          <a:bodyPr wrap="square">
            <a:spAutoFit/>
          </a:bodyPr>
          <a:lstStyle/>
          <a:p>
            <a:pPr marL="285750" indent="-285750">
              <a:buFont typeface="Arial" panose="020B0604020202020204" pitchFamily="34" charset="0"/>
              <a:buChar char="•"/>
            </a:pPr>
            <a:r>
              <a:rPr lang="en-US" dirty="0">
                <a:solidFill>
                  <a:srgbClr val="002060"/>
                </a:solidFill>
              </a:rPr>
              <a:t>Enforcement of the 18/10 Day Rule defined in WCL Section 25(1)(c): </a:t>
            </a:r>
            <a:r>
              <a:rPr lang="en-US" sz="1600" dirty="0">
                <a:solidFill>
                  <a:srgbClr val="002060"/>
                </a:solidFill>
              </a:rPr>
              <a:t>If the employer or insurance carrier does not controvert the injured worker’s right to compensation such employer or insurance carrier shall, either on or before the </a:t>
            </a:r>
            <a:r>
              <a:rPr lang="en-US" sz="1600" u="sng" dirty="0">
                <a:solidFill>
                  <a:srgbClr val="002060"/>
                </a:solidFill>
              </a:rPr>
              <a:t>18</a:t>
            </a:r>
            <a:r>
              <a:rPr lang="en-US" sz="1600" u="sng" baseline="30000" dirty="0">
                <a:solidFill>
                  <a:srgbClr val="002060"/>
                </a:solidFill>
              </a:rPr>
              <a:t>th</a:t>
            </a:r>
            <a:r>
              <a:rPr lang="en-US" sz="1600" u="sng" dirty="0">
                <a:solidFill>
                  <a:srgbClr val="002060"/>
                </a:solidFill>
              </a:rPr>
              <a:t> day after disability, </a:t>
            </a:r>
            <a:r>
              <a:rPr lang="en-US" sz="1600" dirty="0">
                <a:solidFill>
                  <a:srgbClr val="002060"/>
                </a:solidFill>
              </a:rPr>
              <a:t>OR </a:t>
            </a:r>
            <a:r>
              <a:rPr lang="en-US" sz="1600" u="sng" dirty="0">
                <a:solidFill>
                  <a:srgbClr val="002060"/>
                </a:solidFill>
              </a:rPr>
              <a:t>within</a:t>
            </a:r>
            <a:r>
              <a:rPr lang="en-US" sz="1600" dirty="0">
                <a:solidFill>
                  <a:srgbClr val="002060"/>
                </a:solidFill>
              </a:rPr>
              <a:t> </a:t>
            </a:r>
            <a:r>
              <a:rPr lang="en-US" sz="1600" u="sng" dirty="0">
                <a:solidFill>
                  <a:srgbClr val="002060"/>
                </a:solidFill>
              </a:rPr>
              <a:t>10 days after the employer first has knowledge of the alleged accident, whichever period is the greater</a:t>
            </a:r>
            <a:r>
              <a:rPr lang="en-US" sz="1600" dirty="0">
                <a:solidFill>
                  <a:srgbClr val="002060"/>
                </a:solidFill>
              </a:rPr>
              <a:t>, begin paying compensation and shall immediately notify the chair in accordance with a form prescribed by him, that the payment of compensation has begun, accompanied by the further statement that the employer or insurance carrier, as the case may be, will notify the chair when the payment of compensation has been stopped.</a:t>
            </a:r>
          </a:p>
          <a:p>
            <a:pPr lvl="1"/>
            <a:endParaRPr lang="en-US" dirty="0">
              <a:solidFill>
                <a:srgbClr val="002060"/>
              </a:solidFill>
            </a:endParaRPr>
          </a:p>
          <a:p>
            <a:pPr marL="285750" indent="-285750">
              <a:buFont typeface="Arial" panose="020B0604020202020204" pitchFamily="34" charset="0"/>
              <a:buChar char="•"/>
            </a:pPr>
            <a:r>
              <a:rPr lang="en-US" dirty="0">
                <a:solidFill>
                  <a:srgbClr val="002060"/>
                </a:solidFill>
              </a:rPr>
              <a:t>Late First Payment Report Criteria:</a:t>
            </a:r>
          </a:p>
          <a:p>
            <a:pPr marL="742950" lvl="1" indent="-285750">
              <a:buFont typeface="Arial" panose="020B0604020202020204" pitchFamily="34" charset="0"/>
              <a:buChar char="•"/>
            </a:pPr>
            <a:r>
              <a:rPr lang="en-US" sz="1600" dirty="0" smtClean="0">
                <a:solidFill>
                  <a:srgbClr val="002060"/>
                </a:solidFill>
              </a:rPr>
              <a:t>Total </a:t>
            </a:r>
            <a:r>
              <a:rPr lang="en-US" sz="1600" dirty="0">
                <a:solidFill>
                  <a:srgbClr val="002060"/>
                </a:solidFill>
              </a:rPr>
              <a:t>number of first </a:t>
            </a:r>
            <a:r>
              <a:rPr lang="en-US" sz="1600" dirty="0" err="1">
                <a:solidFill>
                  <a:srgbClr val="002060"/>
                </a:solidFill>
              </a:rPr>
              <a:t>SROI</a:t>
            </a:r>
            <a:r>
              <a:rPr lang="en-US" sz="1600" dirty="0">
                <a:solidFill>
                  <a:srgbClr val="002060"/>
                </a:solidFill>
              </a:rPr>
              <a:t> filings per carrier per quarter</a:t>
            </a:r>
          </a:p>
          <a:p>
            <a:pPr marL="742950" lvl="1" indent="-285750">
              <a:buFont typeface="Arial" panose="020B0604020202020204" pitchFamily="34" charset="0"/>
              <a:buChar char="•"/>
            </a:pPr>
            <a:r>
              <a:rPr lang="en-US" sz="1600" dirty="0">
                <a:solidFill>
                  <a:srgbClr val="002060"/>
                </a:solidFill>
              </a:rPr>
              <a:t>DN0192 – Benefit Payment Issue Date</a:t>
            </a:r>
          </a:p>
          <a:p>
            <a:pPr marL="742950" lvl="1" indent="-285750">
              <a:buFont typeface="Arial" panose="020B0604020202020204" pitchFamily="34" charset="0"/>
              <a:buChar char="•"/>
            </a:pPr>
            <a:r>
              <a:rPr lang="en-US" sz="1600" dirty="0">
                <a:solidFill>
                  <a:srgbClr val="002060"/>
                </a:solidFill>
              </a:rPr>
              <a:t>DN0056 – Initial Date Disability Began (18 days)</a:t>
            </a:r>
          </a:p>
          <a:p>
            <a:pPr marL="742950" lvl="1" indent="-285750">
              <a:buFont typeface="Arial" panose="020B0604020202020204" pitchFamily="34" charset="0"/>
              <a:buChar char="•"/>
            </a:pPr>
            <a:r>
              <a:rPr lang="en-US" sz="1600" dirty="0">
                <a:solidFill>
                  <a:srgbClr val="002060"/>
                </a:solidFill>
              </a:rPr>
              <a:t>DN0144 – Current Date Disability Began (18 days)</a:t>
            </a:r>
          </a:p>
          <a:p>
            <a:pPr marL="742950" lvl="1" indent="-285750">
              <a:buFont typeface="Arial" panose="020B0604020202020204" pitchFamily="34" charset="0"/>
              <a:buChar char="•"/>
            </a:pPr>
            <a:r>
              <a:rPr lang="en-US" sz="1600" dirty="0">
                <a:solidFill>
                  <a:srgbClr val="002060"/>
                </a:solidFill>
              </a:rPr>
              <a:t>DN0040 – Date Employer Had Knowledge of the Injury (10 days</a:t>
            </a:r>
            <a:r>
              <a:rPr lang="en-US" sz="1600" dirty="0" smtClean="0">
                <a:solidFill>
                  <a:srgbClr val="002060"/>
                </a:solidFill>
              </a:rPr>
              <a:t>)</a:t>
            </a:r>
          </a:p>
          <a:p>
            <a:pPr marL="742950" lvl="1" indent="-285750">
              <a:buFont typeface="Arial" panose="020B0604020202020204" pitchFamily="34" charset="0"/>
              <a:buChar char="•"/>
            </a:pPr>
            <a:r>
              <a:rPr lang="en-US" sz="1600" dirty="0" smtClean="0">
                <a:solidFill>
                  <a:srgbClr val="002060"/>
                </a:solidFill>
              </a:rPr>
              <a:t>DN0281 -  Date Employer Had Knowledge of Disability (10 days)</a:t>
            </a:r>
            <a:endParaRPr lang="en-US" sz="1600" dirty="0">
              <a:solidFill>
                <a:srgbClr val="002060"/>
              </a:solidFill>
            </a:endParaRPr>
          </a:p>
          <a:p>
            <a:pPr marL="742950" lvl="1" indent="-285750">
              <a:buFont typeface="Arial" panose="020B0604020202020204" pitchFamily="34" charset="0"/>
              <a:buChar char="•"/>
            </a:pPr>
            <a:r>
              <a:rPr lang="en-US" sz="1600" dirty="0">
                <a:solidFill>
                  <a:srgbClr val="002060"/>
                </a:solidFill>
              </a:rPr>
              <a:t>DN0041 – Date Claim Administrator Had Knowledge of the Injury (10 days</a:t>
            </a:r>
            <a:r>
              <a:rPr lang="en-US" sz="1600" dirty="0" smtClean="0">
                <a:solidFill>
                  <a:srgbClr val="002060"/>
                </a:solidFill>
              </a:rPr>
              <a:t>)</a:t>
            </a:r>
          </a:p>
          <a:p>
            <a:pPr marL="742950" lvl="1" indent="-285750">
              <a:buFont typeface="Arial" panose="020B0604020202020204" pitchFamily="34" charset="0"/>
              <a:buChar char="•"/>
            </a:pPr>
            <a:r>
              <a:rPr lang="en-US" sz="1600" dirty="0" smtClean="0">
                <a:solidFill>
                  <a:srgbClr val="002060"/>
                </a:solidFill>
              </a:rPr>
              <a:t>DN0068 – Initial Return to Work Date</a:t>
            </a:r>
            <a:endParaRPr lang="en-US" sz="1600" dirty="0">
              <a:solidFill>
                <a:srgbClr val="002060"/>
              </a:solidFill>
            </a:endParaRPr>
          </a:p>
          <a:p>
            <a:pPr marL="742950" lvl="1" indent="-285750">
              <a:buFont typeface="Arial" panose="020B0604020202020204" pitchFamily="34" charset="0"/>
              <a:buChar char="•"/>
            </a:pPr>
            <a:r>
              <a:rPr lang="en-US" sz="1600" dirty="0">
                <a:solidFill>
                  <a:srgbClr val="002060"/>
                </a:solidFill>
              </a:rPr>
              <a:t>Assembly Notice Date </a:t>
            </a:r>
          </a:p>
          <a:p>
            <a:pPr marL="742950" lvl="1" indent="-285750">
              <a:buFont typeface="Arial" panose="020B0604020202020204" pitchFamily="34" charset="0"/>
              <a:buChar char="•"/>
            </a:pPr>
            <a:r>
              <a:rPr lang="en-US" sz="1600" dirty="0">
                <a:solidFill>
                  <a:srgbClr val="002060"/>
                </a:solidFill>
              </a:rPr>
              <a:t>Indexing Notice Date </a:t>
            </a:r>
          </a:p>
          <a:p>
            <a:pPr marL="742950" lvl="1" indent="-285750">
              <a:buFont typeface="Arial" panose="020B0604020202020204" pitchFamily="34" charset="0"/>
              <a:buChar char="•"/>
            </a:pPr>
            <a:r>
              <a:rPr lang="en-US" sz="1600" dirty="0" smtClean="0">
                <a:solidFill>
                  <a:srgbClr val="002060"/>
                </a:solidFill>
              </a:rPr>
              <a:t>Received </a:t>
            </a:r>
            <a:r>
              <a:rPr lang="en-US" sz="1600" dirty="0">
                <a:solidFill>
                  <a:srgbClr val="002060"/>
                </a:solidFill>
              </a:rPr>
              <a:t>date of </a:t>
            </a:r>
            <a:r>
              <a:rPr lang="en-US" sz="1600" dirty="0" err="1">
                <a:solidFill>
                  <a:srgbClr val="002060"/>
                </a:solidFill>
              </a:rPr>
              <a:t>SROI</a:t>
            </a:r>
            <a:endParaRPr lang="en-US" sz="1600" dirty="0">
              <a:solidFill>
                <a:srgbClr val="002060"/>
              </a:solidFill>
            </a:endParaRPr>
          </a:p>
          <a:p>
            <a:pPr marL="742950" lvl="1" indent="-285750">
              <a:buFont typeface="Arial" panose="020B0604020202020204" pitchFamily="34" charset="0"/>
              <a:buChar char="•"/>
            </a:pPr>
            <a:endParaRPr lang="en-US" sz="1600" dirty="0">
              <a:solidFill>
                <a:srgbClr val="002776"/>
              </a:solidFill>
            </a:endParaRPr>
          </a:p>
          <a:p>
            <a:pPr lvl="1"/>
            <a:endParaRPr lang="en-US" sz="1400" dirty="0">
              <a:solidFill>
                <a:srgbClr val="002776"/>
              </a:solidFill>
            </a:endParaRPr>
          </a:p>
          <a:p>
            <a:pPr lvl="1"/>
            <a:endParaRPr lang="en-US" sz="1400" dirty="0">
              <a:solidFill>
                <a:srgbClr val="002776"/>
              </a:solidFill>
            </a:endParaRPr>
          </a:p>
          <a:p>
            <a:pPr lvl="2"/>
            <a:endParaRPr lang="en-US" sz="1400" dirty="0">
              <a:solidFill>
                <a:srgbClr val="002776"/>
              </a:solidFill>
            </a:endParaRPr>
          </a:p>
          <a:p>
            <a:pPr marL="742950" lvl="1" indent="-285750">
              <a:buFont typeface="Wingdings" panose="05000000000000000000" pitchFamily="2" charset="2"/>
              <a:buChar char="§"/>
            </a:pPr>
            <a:endParaRPr lang="en-US" sz="1400" dirty="0"/>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p:nvSpPr>
          <p:cNvPr id="6" name="Slide Number Placeholder 5"/>
          <p:cNvSpPr>
            <a:spLocks noGrp="1"/>
          </p:cNvSpPr>
          <p:nvPr>
            <p:ph type="sldNum" sz="quarter" idx="12"/>
          </p:nvPr>
        </p:nvSpPr>
        <p:spPr/>
        <p:txBody>
          <a:bodyPr/>
          <a:lstStyle/>
          <a:p>
            <a:fld id="{BB058067-43B8-4E0A-B575-A1270051252D}" type="slidenum">
              <a:rPr lang="en-US" smtClean="0"/>
              <a:pPr/>
              <a:t>13</a:t>
            </a:fld>
            <a:endParaRPr lang="en-US" dirty="0"/>
          </a:p>
        </p:txBody>
      </p:sp>
    </p:spTree>
    <p:extLst>
      <p:ext uri="{BB962C8B-B14F-4D97-AF65-F5344CB8AC3E}">
        <p14:creationId xmlns:p14="http://schemas.microsoft.com/office/powerpoint/2010/main" val="2000226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6225" y="1233208"/>
            <a:ext cx="10820400" cy="10248960"/>
          </a:xfrm>
          <a:prstGeom prst="rect">
            <a:avLst/>
          </a:prstGeom>
        </p:spPr>
        <p:txBody>
          <a:bodyPr wrap="square">
            <a:spAutoFit/>
          </a:bodyPr>
          <a:lstStyle/>
          <a:p>
            <a:r>
              <a:rPr lang="en-US" dirty="0">
                <a:solidFill>
                  <a:srgbClr val="002060"/>
                </a:solidFill>
              </a:rPr>
              <a:t> </a:t>
            </a:r>
            <a:endParaRPr lang="en-US" dirty="0" smtClean="0">
              <a:solidFill>
                <a:srgbClr val="002060"/>
              </a:solidFill>
            </a:endParaRPr>
          </a:p>
          <a:p>
            <a:endParaRPr lang="en-US" dirty="0" smtClean="0">
              <a:solidFill>
                <a:srgbClr val="002060"/>
              </a:solidFill>
            </a:endParaRPr>
          </a:p>
          <a:p>
            <a:endParaRPr lang="en-US" dirty="0">
              <a:solidFill>
                <a:srgbClr val="002060"/>
              </a:solidFill>
            </a:endParaRPr>
          </a:p>
          <a:p>
            <a:pPr marL="285750" indent="-285750">
              <a:buFont typeface="Arial" panose="020B0604020202020204" pitchFamily="34" charset="0"/>
              <a:buChar char="•"/>
            </a:pPr>
            <a:r>
              <a:rPr lang="en-US" dirty="0">
                <a:solidFill>
                  <a:srgbClr val="002776"/>
                </a:solidFill>
              </a:rPr>
              <a:t>To determine Employer Knowledge Date the Board will use the earliest date </a:t>
            </a:r>
            <a:r>
              <a:rPr lang="en-US" dirty="0" smtClean="0">
                <a:solidFill>
                  <a:srgbClr val="002776"/>
                </a:solidFill>
              </a:rPr>
              <a:t>of </a:t>
            </a:r>
            <a:r>
              <a:rPr lang="en-US" dirty="0">
                <a:solidFill>
                  <a:srgbClr val="002776"/>
                </a:solidFill>
              </a:rPr>
              <a:t>Date Employer Had Knowledge of the Injury </a:t>
            </a:r>
            <a:r>
              <a:rPr lang="en-US" dirty="0" smtClean="0">
                <a:solidFill>
                  <a:srgbClr val="002776"/>
                </a:solidFill>
              </a:rPr>
              <a:t>(DN0040), Date </a:t>
            </a:r>
            <a:r>
              <a:rPr lang="en-US" dirty="0">
                <a:solidFill>
                  <a:srgbClr val="002776"/>
                </a:solidFill>
              </a:rPr>
              <a:t>Employer Had Knowledge of Disability </a:t>
            </a:r>
            <a:r>
              <a:rPr lang="en-US" dirty="0" smtClean="0">
                <a:solidFill>
                  <a:srgbClr val="002776"/>
                </a:solidFill>
              </a:rPr>
              <a:t>(DN0281), </a:t>
            </a:r>
            <a:r>
              <a:rPr lang="en-US" dirty="0">
                <a:solidFill>
                  <a:srgbClr val="002776"/>
                </a:solidFill>
              </a:rPr>
              <a:t>Assembly Notice Date, Indexing Notice Date.</a:t>
            </a:r>
          </a:p>
          <a:p>
            <a:r>
              <a:rPr lang="en-US" dirty="0">
                <a:solidFill>
                  <a:srgbClr val="002060"/>
                </a:solidFill>
              </a:rPr>
              <a:t> </a:t>
            </a:r>
          </a:p>
          <a:p>
            <a:pPr marL="285750" indent="-285750">
              <a:buFont typeface="Arial" panose="020B0604020202020204" pitchFamily="34" charset="0"/>
              <a:buChar char="•"/>
            </a:pPr>
            <a:r>
              <a:rPr lang="en-US" dirty="0" smtClean="0">
                <a:solidFill>
                  <a:srgbClr val="002776"/>
                </a:solidFill>
              </a:rPr>
              <a:t>To determine Date Claim Administrator had </a:t>
            </a:r>
            <a:r>
              <a:rPr lang="en-US" dirty="0">
                <a:solidFill>
                  <a:srgbClr val="002776"/>
                </a:solidFill>
              </a:rPr>
              <a:t>Knowledge </a:t>
            </a:r>
            <a:r>
              <a:rPr lang="en-US" dirty="0" smtClean="0">
                <a:solidFill>
                  <a:srgbClr val="002776"/>
                </a:solidFill>
              </a:rPr>
              <a:t>of Injury </a:t>
            </a:r>
            <a:r>
              <a:rPr lang="en-US" dirty="0">
                <a:solidFill>
                  <a:srgbClr val="002776"/>
                </a:solidFill>
              </a:rPr>
              <a:t>the Board will use the earliest date of Date Claim Administrator had Knowledge of Injury </a:t>
            </a:r>
            <a:r>
              <a:rPr lang="en-US" dirty="0" smtClean="0">
                <a:solidFill>
                  <a:srgbClr val="002776"/>
                </a:solidFill>
              </a:rPr>
              <a:t>(DN0041), Assembly </a:t>
            </a:r>
            <a:r>
              <a:rPr lang="en-US" dirty="0">
                <a:solidFill>
                  <a:srgbClr val="002776"/>
                </a:solidFill>
              </a:rPr>
              <a:t>Notice Date, Indexing Notice Date</a:t>
            </a:r>
            <a:r>
              <a:rPr lang="en-US" dirty="0" smtClean="0">
                <a:solidFill>
                  <a:srgbClr val="002776"/>
                </a:solidFill>
              </a:rPr>
              <a:t>.</a:t>
            </a:r>
          </a:p>
          <a:p>
            <a:endParaRPr lang="en-US" dirty="0">
              <a:solidFill>
                <a:srgbClr val="002776"/>
              </a:solidFill>
            </a:endParaRPr>
          </a:p>
          <a:p>
            <a:pPr marL="285750" indent="-285750">
              <a:buFont typeface="Arial" panose="020B0604020202020204" pitchFamily="34" charset="0"/>
              <a:buChar char="•"/>
            </a:pPr>
            <a:r>
              <a:rPr lang="en-US" dirty="0" smtClean="0">
                <a:solidFill>
                  <a:srgbClr val="002060"/>
                </a:solidFill>
              </a:rPr>
              <a:t>Initial Date Disability Began/Current Date Disability Began - If </a:t>
            </a:r>
            <a:r>
              <a:rPr lang="en-US" dirty="0">
                <a:solidFill>
                  <a:srgbClr val="002060"/>
                </a:solidFill>
              </a:rPr>
              <a:t>Initial Date Disability </a:t>
            </a:r>
            <a:r>
              <a:rPr lang="en-US" dirty="0" smtClean="0">
                <a:solidFill>
                  <a:srgbClr val="002060"/>
                </a:solidFill>
              </a:rPr>
              <a:t>Began (DN0056) and Current Date Disability Began (DN0144) are </a:t>
            </a:r>
            <a:r>
              <a:rPr lang="en-US" dirty="0">
                <a:solidFill>
                  <a:srgbClr val="002060"/>
                </a:solidFill>
              </a:rPr>
              <a:t>present, and </a:t>
            </a:r>
            <a:r>
              <a:rPr lang="en-US" dirty="0" smtClean="0">
                <a:solidFill>
                  <a:srgbClr val="002060"/>
                </a:solidFill>
              </a:rPr>
              <a:t>the </a:t>
            </a:r>
            <a:r>
              <a:rPr lang="en-US" dirty="0">
                <a:solidFill>
                  <a:srgbClr val="002060"/>
                </a:solidFill>
              </a:rPr>
              <a:t>Initial Return to Work </a:t>
            </a:r>
            <a:r>
              <a:rPr lang="en-US" dirty="0" smtClean="0">
                <a:solidFill>
                  <a:srgbClr val="002060"/>
                </a:solidFill>
              </a:rPr>
              <a:t>Date (DN0068) </a:t>
            </a:r>
            <a:r>
              <a:rPr lang="en-US" dirty="0">
                <a:solidFill>
                  <a:srgbClr val="002060"/>
                </a:solidFill>
              </a:rPr>
              <a:t>is </a:t>
            </a:r>
            <a:r>
              <a:rPr lang="en-US" dirty="0" smtClean="0">
                <a:solidFill>
                  <a:srgbClr val="002060"/>
                </a:solidFill>
              </a:rPr>
              <a:t>less than or equal </a:t>
            </a:r>
            <a:r>
              <a:rPr lang="en-US" dirty="0">
                <a:solidFill>
                  <a:srgbClr val="002060"/>
                </a:solidFill>
              </a:rPr>
              <a:t>to 7 days then Current </a:t>
            </a:r>
            <a:r>
              <a:rPr lang="en-US" dirty="0" smtClean="0">
                <a:solidFill>
                  <a:srgbClr val="002060"/>
                </a:solidFill>
              </a:rPr>
              <a:t>Date </a:t>
            </a:r>
            <a:r>
              <a:rPr lang="en-US" dirty="0">
                <a:solidFill>
                  <a:srgbClr val="002060"/>
                </a:solidFill>
              </a:rPr>
              <a:t>of </a:t>
            </a:r>
            <a:r>
              <a:rPr lang="en-US" dirty="0" smtClean="0">
                <a:solidFill>
                  <a:srgbClr val="002060"/>
                </a:solidFill>
              </a:rPr>
              <a:t>Disability (DN0041) </a:t>
            </a:r>
            <a:r>
              <a:rPr lang="en-US" dirty="0">
                <a:solidFill>
                  <a:srgbClr val="002060"/>
                </a:solidFill>
              </a:rPr>
              <a:t>is used</a:t>
            </a:r>
            <a:r>
              <a:rPr lang="en-US" dirty="0" smtClean="0">
                <a:solidFill>
                  <a:srgbClr val="002060"/>
                </a:solidFill>
              </a:rPr>
              <a:t>. </a:t>
            </a:r>
          </a:p>
          <a:p>
            <a:pPr marL="285750" indent="-285750">
              <a:buFont typeface="Arial" panose="020B0604020202020204" pitchFamily="34" charset="0"/>
              <a:buChar char="•"/>
            </a:pPr>
            <a:endParaRPr lang="en-US" dirty="0">
              <a:solidFill>
                <a:srgbClr val="002060"/>
              </a:solidFill>
            </a:endParaRPr>
          </a:p>
          <a:p>
            <a:endParaRPr lang="en-US" dirty="0" smtClean="0">
              <a:solidFill>
                <a:srgbClr val="002060"/>
              </a:solidFill>
            </a:endParaRPr>
          </a:p>
          <a:p>
            <a:pPr marL="285750" indent="-285750">
              <a:buFont typeface="Arial" panose="020B0604020202020204" pitchFamily="34" charset="0"/>
              <a:buChar char="•"/>
            </a:pPr>
            <a:endParaRPr lang="en-US" dirty="0">
              <a:solidFill>
                <a:srgbClr val="002060"/>
              </a:solidFill>
            </a:endParaRPr>
          </a:p>
          <a:p>
            <a:endParaRPr lang="en-US" dirty="0" smtClean="0">
              <a:solidFill>
                <a:srgbClr val="002060"/>
              </a:solidFill>
            </a:endParaRPr>
          </a:p>
          <a:p>
            <a:pPr marL="285750" indent="-285750">
              <a:buFont typeface="Arial" panose="020B0604020202020204" pitchFamily="34" charset="0"/>
              <a:buChar char="•"/>
            </a:pPr>
            <a:endParaRPr lang="en-US" dirty="0">
              <a:solidFill>
                <a:srgbClr val="002060"/>
              </a:solidFill>
            </a:endParaRPr>
          </a:p>
          <a:p>
            <a:pPr marL="285750" indent="-285750">
              <a:buFont typeface="Arial" panose="020B0604020202020204" pitchFamily="34" charset="0"/>
              <a:buChar char="•"/>
            </a:pPr>
            <a:endParaRPr lang="en-US" b="1" dirty="0">
              <a:solidFill>
                <a:srgbClr val="002060"/>
              </a:solidFill>
            </a:endParaRPr>
          </a:p>
          <a:p>
            <a:pPr marL="285750" indent="-285750">
              <a:buFont typeface="Arial" panose="020B0604020202020204" pitchFamily="34" charset="0"/>
              <a:buChar char="•"/>
            </a:pPr>
            <a:endParaRPr lang="en-US" dirty="0">
              <a:solidFill>
                <a:srgbClr val="002060"/>
              </a:solidFill>
            </a:endParaRPr>
          </a:p>
          <a:p>
            <a:pPr marL="285750" lvl="0" indent="-285750">
              <a:buFont typeface="Arial" panose="020B0604020202020204" pitchFamily="34" charset="0"/>
              <a:buChar char="•"/>
            </a:pPr>
            <a:endParaRPr lang="en-US" dirty="0" smtClean="0">
              <a:solidFill>
                <a:srgbClr val="002060"/>
              </a:solidFill>
            </a:endParaRPr>
          </a:p>
          <a:p>
            <a:pPr marL="285750" lvl="0" indent="-285750">
              <a:buFont typeface="Arial" panose="020B0604020202020204" pitchFamily="34" charset="0"/>
              <a:buChar char="•"/>
            </a:pPr>
            <a:endParaRPr lang="en-US" dirty="0">
              <a:solidFill>
                <a:srgbClr val="002060"/>
              </a:solidFill>
            </a:endParaRPr>
          </a:p>
          <a:p>
            <a:pPr lvl="0"/>
            <a:endParaRPr lang="en-US" dirty="0">
              <a:solidFill>
                <a:srgbClr val="002060"/>
              </a:solidFill>
            </a:endParaRPr>
          </a:p>
          <a:p>
            <a:r>
              <a:rPr lang="en-US" dirty="0">
                <a:solidFill>
                  <a:srgbClr val="002060"/>
                </a:solidFill>
              </a:rPr>
              <a:t> </a:t>
            </a:r>
          </a:p>
          <a:p>
            <a:endParaRPr lang="en-US" sz="1400" dirty="0">
              <a:solidFill>
                <a:srgbClr val="002776"/>
              </a:solidFill>
            </a:endParaRPr>
          </a:p>
          <a:p>
            <a:pPr marL="1200150" lvl="2" indent="-285750">
              <a:buFont typeface="Wingdings" panose="05000000000000000000" pitchFamily="2" charset="2"/>
              <a:buChar char="Ø"/>
            </a:pPr>
            <a:endParaRPr lang="en-US" sz="1400" dirty="0">
              <a:solidFill>
                <a:srgbClr val="002776"/>
              </a:solidFill>
            </a:endParaRPr>
          </a:p>
          <a:p>
            <a:endParaRPr lang="en-US" sz="1400" dirty="0">
              <a:solidFill>
                <a:srgbClr val="002776"/>
              </a:solidFill>
            </a:endParaRPr>
          </a:p>
          <a:p>
            <a:r>
              <a:rPr lang="en-US" dirty="0"/>
              <a:t> </a:t>
            </a:r>
          </a:p>
          <a:p>
            <a:r>
              <a:rPr lang="en-US" dirty="0"/>
              <a:t> </a:t>
            </a:r>
          </a:p>
          <a:p>
            <a:r>
              <a:rPr lang="en-US" dirty="0"/>
              <a:t> </a:t>
            </a:r>
          </a:p>
          <a:p>
            <a:endParaRPr lang="en-US" sz="1400" dirty="0">
              <a:solidFill>
                <a:srgbClr val="002776"/>
              </a:solidFill>
            </a:endParaRPr>
          </a:p>
          <a:p>
            <a:pPr marL="1200150" lvl="2" indent="-285750">
              <a:buFont typeface="Wingdings" panose="05000000000000000000" pitchFamily="2" charset="2"/>
              <a:buChar char="Ø"/>
            </a:pPr>
            <a:endParaRPr lang="en-US" sz="1400" dirty="0">
              <a:solidFill>
                <a:srgbClr val="002776"/>
              </a:solidFill>
            </a:endParaRPr>
          </a:p>
          <a:p>
            <a:r>
              <a:rPr lang="en-US" dirty="0"/>
              <a:t> </a:t>
            </a:r>
          </a:p>
          <a:p>
            <a:pPr lvl="1"/>
            <a:endParaRPr lang="en-US" sz="1400" dirty="0"/>
          </a:p>
          <a:p>
            <a:r>
              <a:rPr lang="en-US" dirty="0"/>
              <a:t> </a:t>
            </a: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useBgFill="1">
        <p:nvSpPr>
          <p:cNvPr id="2" name="Title 1"/>
          <p:cNvSpPr>
            <a:spLocks noGrp="1"/>
          </p:cNvSpPr>
          <p:nvPr>
            <p:ph type="title"/>
          </p:nvPr>
        </p:nvSpPr>
        <p:spPr>
          <a:xfrm>
            <a:off x="83820" y="406731"/>
            <a:ext cx="8239125" cy="826477"/>
          </a:xfrm>
        </p:spPr>
        <p:txBody>
          <a:bodyPr>
            <a:normAutofit/>
          </a:bodyPr>
          <a:lstStyle/>
          <a:p>
            <a:r>
              <a:rPr lang="en-US" sz="2400" b="1" dirty="0">
                <a:solidFill>
                  <a:srgbClr val="002D73"/>
                </a:solidFill>
              </a:rPr>
              <a:t>How We Are Measuring</a:t>
            </a:r>
            <a:r>
              <a:rPr lang="en-US" sz="2800" b="1" dirty="0">
                <a:solidFill>
                  <a:schemeClr val="accent1"/>
                </a:solidFill>
              </a:rPr>
              <a:t/>
            </a:r>
            <a:br>
              <a:rPr lang="en-US" sz="2800" b="1" dirty="0">
                <a:solidFill>
                  <a:schemeClr val="accent1"/>
                </a:solidFill>
              </a:rPr>
            </a:br>
            <a:r>
              <a:rPr lang="en-US" sz="1800" dirty="0">
                <a:solidFill>
                  <a:srgbClr val="002776"/>
                </a:solidFill>
              </a:rPr>
              <a:t>T</a:t>
            </a:r>
            <a:r>
              <a:rPr lang="en-US" sz="1800" dirty="0" smtClean="0">
                <a:solidFill>
                  <a:srgbClr val="002776"/>
                </a:solidFill>
              </a:rPr>
              <a:t>imeliness of the Initial Payment of Compensation</a:t>
            </a:r>
            <a:endParaRPr lang="en-US" sz="1800" dirty="0"/>
          </a:p>
        </p:txBody>
      </p:sp>
      <p:sp>
        <p:nvSpPr>
          <p:cNvPr id="4" name="Date Placeholder 3"/>
          <p:cNvSpPr>
            <a:spLocks noGrp="1"/>
          </p:cNvSpPr>
          <p:nvPr>
            <p:ph type="dt" sz="half" idx="10"/>
          </p:nvPr>
        </p:nvSpPr>
        <p:spPr/>
        <p:txBody>
          <a:bodyPr/>
          <a:lstStyle/>
          <a:p>
            <a:r>
              <a:rPr lang="en-US" dirty="0" smtClean="0"/>
              <a:t>5/19/2015</a:t>
            </a:r>
            <a:endParaRPr lang="en-US" dirty="0"/>
          </a:p>
        </p:txBody>
      </p:sp>
      <p:sp>
        <p:nvSpPr>
          <p:cNvPr id="5" name="Slide Number Placeholder 4"/>
          <p:cNvSpPr>
            <a:spLocks noGrp="1"/>
          </p:cNvSpPr>
          <p:nvPr>
            <p:ph type="sldNum" sz="quarter" idx="12"/>
          </p:nvPr>
        </p:nvSpPr>
        <p:spPr/>
        <p:txBody>
          <a:bodyPr/>
          <a:lstStyle/>
          <a:p>
            <a:fld id="{BB058067-43B8-4E0A-B575-A1270051252D}" type="slidenum">
              <a:rPr lang="en-US" smtClean="0"/>
              <a:pPr/>
              <a:t>14</a:t>
            </a:fld>
            <a:endParaRPr lang="en-US" dirty="0"/>
          </a:p>
        </p:txBody>
      </p:sp>
    </p:spTree>
    <p:extLst>
      <p:ext uri="{BB962C8B-B14F-4D97-AF65-F5344CB8AC3E}">
        <p14:creationId xmlns:p14="http://schemas.microsoft.com/office/powerpoint/2010/main" val="2240280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6225" y="1233208"/>
            <a:ext cx="10820400" cy="7509748"/>
          </a:xfrm>
          <a:prstGeom prst="rect">
            <a:avLst/>
          </a:prstGeom>
        </p:spPr>
        <p:txBody>
          <a:bodyPr wrap="square">
            <a:spAutoFit/>
          </a:bodyPr>
          <a:lstStyle/>
          <a:p>
            <a:endParaRPr lang="en-US" sz="2000" b="1" dirty="0" smtClean="0">
              <a:solidFill>
                <a:srgbClr val="002776"/>
              </a:solidFill>
            </a:endParaRPr>
          </a:p>
          <a:p>
            <a:r>
              <a:rPr lang="en-US" sz="2000" b="1" dirty="0" smtClean="0">
                <a:solidFill>
                  <a:srgbClr val="002776"/>
                </a:solidFill>
              </a:rPr>
              <a:t>Payment </a:t>
            </a:r>
            <a:r>
              <a:rPr lang="en-US" sz="2000" b="1" dirty="0">
                <a:solidFill>
                  <a:srgbClr val="002776"/>
                </a:solidFill>
              </a:rPr>
              <a:t>is not timely:</a:t>
            </a:r>
          </a:p>
          <a:p>
            <a:r>
              <a:rPr lang="en-US" dirty="0">
                <a:solidFill>
                  <a:srgbClr val="002060"/>
                </a:solidFill>
              </a:rPr>
              <a:t> </a:t>
            </a:r>
          </a:p>
          <a:p>
            <a:r>
              <a:rPr lang="en-US" dirty="0">
                <a:solidFill>
                  <a:srgbClr val="002060"/>
                </a:solidFill>
              </a:rPr>
              <a:t>-If Benefit Payment Issue Date (DN0192) is more than 18 calendar days from Initial Date Disability Began (DN0056) or Current Date Disability Began (DN0144); </a:t>
            </a:r>
            <a:r>
              <a:rPr lang="en-US" dirty="0" smtClean="0">
                <a:solidFill>
                  <a:srgbClr val="002060"/>
                </a:solidFill>
              </a:rPr>
              <a:t>and </a:t>
            </a:r>
            <a:r>
              <a:rPr lang="en-US" dirty="0">
                <a:solidFill>
                  <a:srgbClr val="002060"/>
                </a:solidFill>
              </a:rPr>
              <a:t>is more than 10 calendar days from Date Employer Had </a:t>
            </a:r>
            <a:r>
              <a:rPr lang="en-US" dirty="0" smtClean="0">
                <a:solidFill>
                  <a:srgbClr val="002060"/>
                </a:solidFill>
              </a:rPr>
              <a:t>Knowledge, </a:t>
            </a:r>
            <a:r>
              <a:rPr lang="en-US" dirty="0">
                <a:solidFill>
                  <a:srgbClr val="002060"/>
                </a:solidFill>
              </a:rPr>
              <a:t>whichever is </a:t>
            </a:r>
            <a:r>
              <a:rPr lang="en-US" dirty="0" smtClean="0">
                <a:solidFill>
                  <a:srgbClr val="002060"/>
                </a:solidFill>
              </a:rPr>
              <a:t>greater. (18/10)</a:t>
            </a:r>
            <a:endParaRPr lang="en-US" dirty="0">
              <a:solidFill>
                <a:srgbClr val="002060"/>
              </a:solidFill>
            </a:endParaRPr>
          </a:p>
          <a:p>
            <a:r>
              <a:rPr lang="en-US" dirty="0">
                <a:solidFill>
                  <a:srgbClr val="002060"/>
                </a:solidFill>
              </a:rPr>
              <a:t> </a:t>
            </a:r>
          </a:p>
          <a:p>
            <a:r>
              <a:rPr lang="en-US" dirty="0">
                <a:solidFill>
                  <a:srgbClr val="002060"/>
                </a:solidFill>
              </a:rPr>
              <a:t>-If Benefit Payment Issue Date (DN0192) is more than 18 calendar days from Initial Date Disability Began (DN0056) or Current Date Disability Began (DN0144); </a:t>
            </a:r>
            <a:r>
              <a:rPr lang="en-US" dirty="0" smtClean="0">
                <a:solidFill>
                  <a:srgbClr val="002060"/>
                </a:solidFill>
              </a:rPr>
              <a:t>and </a:t>
            </a:r>
            <a:r>
              <a:rPr lang="en-US" dirty="0">
                <a:solidFill>
                  <a:srgbClr val="002060"/>
                </a:solidFill>
              </a:rPr>
              <a:t>is more than 10 calendar days from Date Employer Had </a:t>
            </a:r>
            <a:r>
              <a:rPr lang="en-US" dirty="0" smtClean="0">
                <a:solidFill>
                  <a:srgbClr val="002060"/>
                </a:solidFill>
              </a:rPr>
              <a:t>Knowledge, and </a:t>
            </a:r>
            <a:r>
              <a:rPr lang="en-US" dirty="0">
                <a:solidFill>
                  <a:srgbClr val="002060"/>
                </a:solidFill>
              </a:rPr>
              <a:t>is more than 10 calendar days from Date Claims </a:t>
            </a:r>
            <a:r>
              <a:rPr lang="en-US" dirty="0" smtClean="0">
                <a:solidFill>
                  <a:srgbClr val="002060"/>
                </a:solidFill>
              </a:rPr>
              <a:t>Administrator </a:t>
            </a:r>
            <a:r>
              <a:rPr lang="en-US" dirty="0">
                <a:solidFill>
                  <a:srgbClr val="002060"/>
                </a:solidFill>
              </a:rPr>
              <a:t>Had </a:t>
            </a:r>
            <a:r>
              <a:rPr lang="en-US" dirty="0" smtClean="0">
                <a:solidFill>
                  <a:srgbClr val="002060"/>
                </a:solidFill>
              </a:rPr>
              <a:t>Knowledge, whichever </a:t>
            </a:r>
            <a:r>
              <a:rPr lang="en-US" dirty="0">
                <a:solidFill>
                  <a:srgbClr val="002060"/>
                </a:solidFill>
              </a:rPr>
              <a:t>is </a:t>
            </a:r>
            <a:r>
              <a:rPr lang="en-US" dirty="0" smtClean="0">
                <a:solidFill>
                  <a:srgbClr val="002060"/>
                </a:solidFill>
              </a:rPr>
              <a:t>greater. (18/10/10)</a:t>
            </a:r>
            <a:endParaRPr lang="en-US" dirty="0">
              <a:solidFill>
                <a:srgbClr val="002060"/>
              </a:solidFill>
            </a:endParaRPr>
          </a:p>
          <a:p>
            <a:r>
              <a:rPr lang="en-US" dirty="0">
                <a:solidFill>
                  <a:srgbClr val="002060"/>
                </a:solidFill>
              </a:rPr>
              <a:t> </a:t>
            </a:r>
          </a:p>
          <a:p>
            <a:r>
              <a:rPr lang="en-US" dirty="0" smtClean="0">
                <a:solidFill>
                  <a:srgbClr val="002060"/>
                </a:solidFill>
              </a:rPr>
              <a:t>-</a:t>
            </a:r>
            <a:r>
              <a:rPr lang="en-US" dirty="0">
                <a:solidFill>
                  <a:srgbClr val="002060"/>
                </a:solidFill>
              </a:rPr>
              <a:t>If Benefit Payment Issue Date (DN0192) is more than 18 calendar days from Initial Date Disability Began (DN0056) or Current Date Disability Began (DN0144); </a:t>
            </a:r>
            <a:r>
              <a:rPr lang="en-US" dirty="0" smtClean="0">
                <a:solidFill>
                  <a:srgbClr val="002060"/>
                </a:solidFill>
              </a:rPr>
              <a:t>and </a:t>
            </a:r>
            <a:r>
              <a:rPr lang="en-US" dirty="0">
                <a:solidFill>
                  <a:srgbClr val="002060"/>
                </a:solidFill>
              </a:rPr>
              <a:t>is more than 10 calendar days from Date Employer Had </a:t>
            </a:r>
            <a:r>
              <a:rPr lang="en-US" dirty="0" smtClean="0">
                <a:solidFill>
                  <a:srgbClr val="002060"/>
                </a:solidFill>
              </a:rPr>
              <a:t>Knowledge, </a:t>
            </a:r>
            <a:r>
              <a:rPr lang="en-US" dirty="0">
                <a:solidFill>
                  <a:srgbClr val="002060"/>
                </a:solidFill>
              </a:rPr>
              <a:t>whichever is greater plus an additional 25 calendar days</a:t>
            </a:r>
            <a:r>
              <a:rPr lang="en-US" dirty="0" smtClean="0">
                <a:solidFill>
                  <a:srgbClr val="002060"/>
                </a:solidFill>
              </a:rPr>
              <a:t>. (18/10 +25)</a:t>
            </a:r>
            <a:endParaRPr lang="en-US" dirty="0">
              <a:solidFill>
                <a:srgbClr val="002060"/>
              </a:solidFill>
            </a:endParaRPr>
          </a:p>
          <a:p>
            <a:endParaRPr lang="en-US" sz="1400" dirty="0">
              <a:solidFill>
                <a:srgbClr val="002776"/>
              </a:solidFill>
            </a:endParaRPr>
          </a:p>
          <a:p>
            <a:pPr marL="1200150" lvl="2" indent="-285750">
              <a:buFont typeface="Wingdings" panose="05000000000000000000" pitchFamily="2" charset="2"/>
              <a:buChar char="Ø"/>
            </a:pPr>
            <a:endParaRPr lang="en-US" sz="1400" dirty="0">
              <a:solidFill>
                <a:srgbClr val="002776"/>
              </a:solidFill>
            </a:endParaRPr>
          </a:p>
          <a:p>
            <a:endParaRPr lang="en-US" sz="1400" dirty="0">
              <a:solidFill>
                <a:srgbClr val="002776"/>
              </a:solidFill>
            </a:endParaRPr>
          </a:p>
          <a:p>
            <a:r>
              <a:rPr lang="en-US" dirty="0"/>
              <a:t> </a:t>
            </a:r>
          </a:p>
          <a:p>
            <a:r>
              <a:rPr lang="en-US" dirty="0"/>
              <a:t> </a:t>
            </a:r>
          </a:p>
          <a:p>
            <a:r>
              <a:rPr lang="en-US" dirty="0"/>
              <a:t> </a:t>
            </a:r>
          </a:p>
          <a:p>
            <a:endParaRPr lang="en-US" sz="1400" dirty="0">
              <a:solidFill>
                <a:srgbClr val="002776"/>
              </a:solidFill>
            </a:endParaRPr>
          </a:p>
          <a:p>
            <a:pPr marL="1200150" lvl="2" indent="-285750">
              <a:buFont typeface="Wingdings" panose="05000000000000000000" pitchFamily="2" charset="2"/>
              <a:buChar char="Ø"/>
            </a:pPr>
            <a:endParaRPr lang="en-US" sz="1400" dirty="0">
              <a:solidFill>
                <a:srgbClr val="002776"/>
              </a:solidFill>
            </a:endParaRPr>
          </a:p>
          <a:p>
            <a:r>
              <a:rPr lang="en-US" dirty="0"/>
              <a:t> </a:t>
            </a:r>
          </a:p>
          <a:p>
            <a:pPr lvl="1"/>
            <a:endParaRPr lang="en-US" sz="1400" dirty="0"/>
          </a:p>
          <a:p>
            <a:r>
              <a:rPr lang="en-US" dirty="0"/>
              <a:t> </a:t>
            </a: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useBgFill="1">
        <p:nvSpPr>
          <p:cNvPr id="2" name="Title 1"/>
          <p:cNvSpPr>
            <a:spLocks noGrp="1"/>
          </p:cNvSpPr>
          <p:nvPr>
            <p:ph type="title"/>
          </p:nvPr>
        </p:nvSpPr>
        <p:spPr>
          <a:xfrm>
            <a:off x="83820" y="406731"/>
            <a:ext cx="8239125" cy="826477"/>
          </a:xfrm>
        </p:spPr>
        <p:txBody>
          <a:bodyPr>
            <a:normAutofit/>
          </a:bodyPr>
          <a:lstStyle/>
          <a:p>
            <a:r>
              <a:rPr lang="en-US" sz="2400" b="1" dirty="0">
                <a:solidFill>
                  <a:srgbClr val="002D73"/>
                </a:solidFill>
              </a:rPr>
              <a:t>How We Are Measuring</a:t>
            </a:r>
            <a:r>
              <a:rPr lang="en-US" sz="2800" b="1" dirty="0">
                <a:solidFill>
                  <a:schemeClr val="accent1"/>
                </a:solidFill>
              </a:rPr>
              <a:t/>
            </a:r>
            <a:br>
              <a:rPr lang="en-US" sz="2800" b="1" dirty="0">
                <a:solidFill>
                  <a:schemeClr val="accent1"/>
                </a:solidFill>
              </a:rPr>
            </a:br>
            <a:r>
              <a:rPr lang="en-US" sz="1800" dirty="0">
                <a:solidFill>
                  <a:srgbClr val="002776"/>
                </a:solidFill>
              </a:rPr>
              <a:t>T</a:t>
            </a:r>
            <a:r>
              <a:rPr lang="en-US" sz="1800" dirty="0" smtClean="0">
                <a:solidFill>
                  <a:srgbClr val="002776"/>
                </a:solidFill>
              </a:rPr>
              <a:t>imeliness of the Initial Payment of Compensation</a:t>
            </a:r>
            <a:endParaRPr lang="en-US" sz="1800" dirty="0"/>
          </a:p>
        </p:txBody>
      </p:sp>
      <p:sp>
        <p:nvSpPr>
          <p:cNvPr id="4" name="Date Placeholder 3"/>
          <p:cNvSpPr>
            <a:spLocks noGrp="1"/>
          </p:cNvSpPr>
          <p:nvPr>
            <p:ph type="dt" sz="half" idx="10"/>
          </p:nvPr>
        </p:nvSpPr>
        <p:spPr/>
        <p:txBody>
          <a:bodyPr/>
          <a:lstStyle/>
          <a:p>
            <a:r>
              <a:rPr lang="en-US" dirty="0" smtClean="0"/>
              <a:t>5/19/2015</a:t>
            </a:r>
            <a:endParaRPr lang="en-US" dirty="0"/>
          </a:p>
        </p:txBody>
      </p:sp>
      <p:sp>
        <p:nvSpPr>
          <p:cNvPr id="5" name="Slide Number Placeholder 4"/>
          <p:cNvSpPr>
            <a:spLocks noGrp="1"/>
          </p:cNvSpPr>
          <p:nvPr>
            <p:ph type="sldNum" sz="quarter" idx="12"/>
          </p:nvPr>
        </p:nvSpPr>
        <p:spPr/>
        <p:txBody>
          <a:bodyPr/>
          <a:lstStyle/>
          <a:p>
            <a:fld id="{BB058067-43B8-4E0A-B575-A1270051252D}" type="slidenum">
              <a:rPr lang="en-US" smtClean="0"/>
              <a:pPr/>
              <a:t>15</a:t>
            </a:fld>
            <a:endParaRPr lang="en-US" dirty="0"/>
          </a:p>
        </p:txBody>
      </p:sp>
    </p:spTree>
    <p:extLst>
      <p:ext uri="{BB962C8B-B14F-4D97-AF65-F5344CB8AC3E}">
        <p14:creationId xmlns:p14="http://schemas.microsoft.com/office/powerpoint/2010/main" val="1327504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16</a:t>
            </a:fld>
            <a:endParaRPr lang="en-US" dirty="0"/>
          </a:p>
        </p:txBody>
      </p:sp>
      <p:sp>
        <p:nvSpPr>
          <p:cNvPr id="4" name="Title 3"/>
          <p:cNvSpPr>
            <a:spLocks noGrp="1"/>
          </p:cNvSpPr>
          <p:nvPr>
            <p:ph type="title"/>
          </p:nvPr>
        </p:nvSpPr>
        <p:spPr/>
        <p:txBody>
          <a:bodyPr/>
          <a:lstStyle/>
          <a:p>
            <a:r>
              <a:rPr lang="en-US" dirty="0" smtClean="0"/>
              <a:t>Monitoring Compliance</a:t>
            </a:r>
            <a:endParaRPr lang="en-US" dirty="0"/>
          </a:p>
        </p:txBody>
      </p:sp>
      <p:sp>
        <p:nvSpPr>
          <p:cNvPr id="5" name="Text Placeholder 4"/>
          <p:cNvSpPr>
            <a:spLocks noGrp="1"/>
          </p:cNvSpPr>
          <p:nvPr>
            <p:ph type="body" idx="1"/>
          </p:nvPr>
        </p:nvSpPr>
        <p:spPr/>
        <p:txBody>
          <a:bodyPr/>
          <a:lstStyle/>
          <a:p>
            <a:r>
              <a:rPr lang="en-US" dirty="0" smtClean="0"/>
              <a:t>Timeliness of Initial Payment</a:t>
            </a:r>
            <a:endParaRPr lang="en-US" dirty="0"/>
          </a:p>
        </p:txBody>
      </p:sp>
    </p:spTree>
    <p:extLst>
      <p:ext uri="{BB962C8B-B14F-4D97-AF65-F5344CB8AC3E}">
        <p14:creationId xmlns:p14="http://schemas.microsoft.com/office/powerpoint/2010/main" val="20846389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52574" y="1847850"/>
            <a:ext cx="8924925" cy="4278094"/>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2776"/>
                </a:solidFill>
              </a:rPr>
              <a:t>The Board expects to use penalties as the last step of the process.  Payors will have sufficient time to work with the Board to  understand where they are out of compliance and the steps that can be taken to avoid penalties.</a:t>
            </a:r>
          </a:p>
          <a:p>
            <a:pPr marL="285750" indent="-285750">
              <a:buFont typeface="Arial" panose="020B0604020202020204" pitchFamily="34" charset="0"/>
              <a:buChar char="•"/>
            </a:pPr>
            <a:endParaRPr lang="en-US" sz="2000" dirty="0">
              <a:solidFill>
                <a:srgbClr val="002776"/>
              </a:solidFill>
            </a:endParaRPr>
          </a:p>
          <a:p>
            <a:endParaRPr lang="en-US" b="1" dirty="0">
              <a:solidFill>
                <a:srgbClr val="002776"/>
              </a:solidFill>
            </a:endParaRPr>
          </a:p>
          <a:p>
            <a:endParaRPr lang="en-US" sz="1400"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117716" y="616932"/>
            <a:ext cx="6930784" cy="363958"/>
          </a:xfrm>
        </p:spPr>
        <p:txBody>
          <a:bodyPr>
            <a:noAutofit/>
          </a:bodyPr>
          <a:lstStyle/>
          <a:p>
            <a:r>
              <a:rPr lang="en-US" sz="2800" b="1" dirty="0">
                <a:solidFill>
                  <a:srgbClr val="002D73"/>
                </a:solidFill>
              </a:rPr>
              <a:t>Monitoring Compliance</a:t>
            </a: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17</a:t>
            </a:fld>
            <a:endParaRPr lang="en-US" dirty="0"/>
          </a:p>
        </p:txBody>
      </p:sp>
    </p:spTree>
    <p:extLst>
      <p:ext uri="{BB962C8B-B14F-4D97-AF65-F5344CB8AC3E}">
        <p14:creationId xmlns:p14="http://schemas.microsoft.com/office/powerpoint/2010/main" val="433473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117716" y="616932"/>
            <a:ext cx="6930784" cy="363958"/>
          </a:xfrm>
        </p:spPr>
        <p:txBody>
          <a:bodyPr>
            <a:noAutofit/>
          </a:bodyPr>
          <a:lstStyle/>
          <a:p>
            <a:r>
              <a:rPr lang="en-US" sz="2800" b="1" dirty="0">
                <a:solidFill>
                  <a:srgbClr val="002D73"/>
                </a:solidFill>
              </a:rPr>
              <a:t>Monitoring Compliance</a:t>
            </a: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Rectangle 5"/>
          <p:cNvSpPr/>
          <p:nvPr/>
        </p:nvSpPr>
        <p:spPr>
          <a:xfrm>
            <a:off x="1794510" y="1135328"/>
            <a:ext cx="8126730" cy="5632311"/>
          </a:xfrm>
          <a:prstGeom prst="rect">
            <a:avLst/>
          </a:prstGeom>
        </p:spPr>
        <p:txBody>
          <a:bodyPr wrap="square">
            <a:spAutoFit/>
          </a:bodyPr>
          <a:lstStyle/>
          <a:p>
            <a:pPr marL="285750" indent="-285750"/>
            <a:r>
              <a:rPr lang="en-US" sz="2000" dirty="0">
                <a:solidFill>
                  <a:srgbClr val="002776"/>
                </a:solidFill>
              </a:rPr>
              <a:t>Penalties for </a:t>
            </a:r>
            <a:r>
              <a:rPr lang="en-US" sz="2000" dirty="0" smtClean="0">
                <a:solidFill>
                  <a:srgbClr val="002776"/>
                </a:solidFill>
              </a:rPr>
              <a:t>Late </a:t>
            </a:r>
            <a:r>
              <a:rPr lang="en-US" sz="2000" dirty="0" err="1" smtClean="0">
                <a:solidFill>
                  <a:srgbClr val="002776"/>
                </a:solidFill>
              </a:rPr>
              <a:t>SROI</a:t>
            </a:r>
            <a:r>
              <a:rPr lang="en-US" sz="2000" dirty="0" smtClean="0">
                <a:solidFill>
                  <a:srgbClr val="002776"/>
                </a:solidFill>
              </a:rPr>
              <a:t> and </a:t>
            </a:r>
            <a:r>
              <a:rPr lang="en-US" sz="2000" dirty="0">
                <a:solidFill>
                  <a:srgbClr val="002776"/>
                </a:solidFill>
              </a:rPr>
              <a:t>Initial Payment of Compensation</a:t>
            </a:r>
          </a:p>
          <a:p>
            <a:endParaRPr lang="en-US" sz="1600" dirty="0">
              <a:solidFill>
                <a:srgbClr val="002776"/>
              </a:solidFill>
            </a:endParaRPr>
          </a:p>
          <a:p>
            <a:pPr marL="285750" indent="-285750"/>
            <a:r>
              <a:rPr lang="en-US" b="1" dirty="0">
                <a:solidFill>
                  <a:srgbClr val="002776"/>
                </a:solidFill>
              </a:rPr>
              <a:t>WCL §25(1) When no controversy</a:t>
            </a:r>
            <a:r>
              <a:rPr lang="en-US" dirty="0">
                <a:solidFill>
                  <a:srgbClr val="002776"/>
                </a:solidFill>
              </a:rPr>
              <a:t>: Except in those cases when </a:t>
            </a:r>
            <a:r>
              <a:rPr lang="en-US" dirty="0" smtClean="0">
                <a:solidFill>
                  <a:srgbClr val="002776"/>
                </a:solidFill>
              </a:rPr>
              <a:t>compensation is </a:t>
            </a:r>
            <a:r>
              <a:rPr lang="en-US" dirty="0">
                <a:solidFill>
                  <a:srgbClr val="002776"/>
                </a:solidFill>
              </a:rPr>
              <a:t>controverted, payment without an award of the Board must be made.</a:t>
            </a:r>
          </a:p>
          <a:p>
            <a:pPr marL="742950" lvl="1" indent="-285750">
              <a:buFont typeface="Wingdings" panose="05000000000000000000" pitchFamily="2" charset="2"/>
              <a:buChar char="Ø"/>
            </a:pPr>
            <a:r>
              <a:rPr lang="en-US" dirty="0" smtClean="0">
                <a:solidFill>
                  <a:srgbClr val="002776"/>
                </a:solidFill>
              </a:rPr>
              <a:t>Pay </a:t>
            </a:r>
            <a:r>
              <a:rPr lang="en-US" dirty="0">
                <a:solidFill>
                  <a:srgbClr val="002776"/>
                </a:solidFill>
              </a:rPr>
              <a:t>and Report to the Chair within 18 days of disability or 10 days after employer knowledge “promptly and in like manner as wages and without waiting for an award by the </a:t>
            </a:r>
            <a:r>
              <a:rPr lang="en-US" dirty="0" smtClean="0">
                <a:solidFill>
                  <a:srgbClr val="002776"/>
                </a:solidFill>
              </a:rPr>
              <a:t>Board” </a:t>
            </a:r>
            <a:r>
              <a:rPr lang="en-US" dirty="0">
                <a:solidFill>
                  <a:srgbClr val="002776"/>
                </a:solidFill>
              </a:rPr>
              <a:t>[c</a:t>
            </a:r>
            <a:r>
              <a:rPr lang="en-US" dirty="0" smtClean="0">
                <a:solidFill>
                  <a:srgbClr val="002776"/>
                </a:solidFill>
              </a:rPr>
              <a:t>]. </a:t>
            </a:r>
            <a:r>
              <a:rPr lang="en-US" dirty="0">
                <a:solidFill>
                  <a:srgbClr val="002776"/>
                </a:solidFill>
              </a:rPr>
              <a:t>Failure to comply will result in a penalty of $50 pursuant to §25(3)(e).</a:t>
            </a:r>
          </a:p>
          <a:p>
            <a:pPr marL="742950" lvl="1" indent="-285750">
              <a:buFont typeface="Wingdings" panose="05000000000000000000" pitchFamily="2" charset="2"/>
              <a:buChar char="Ø"/>
            </a:pPr>
            <a:endParaRPr lang="en-US" dirty="0">
              <a:solidFill>
                <a:srgbClr val="002776"/>
              </a:solidFill>
            </a:endParaRPr>
          </a:p>
          <a:p>
            <a:pPr marL="742950" lvl="1" indent="-285750">
              <a:buFont typeface="Wingdings" panose="05000000000000000000" pitchFamily="2" charset="2"/>
              <a:buChar char="Ø"/>
            </a:pPr>
            <a:r>
              <a:rPr lang="en-US" dirty="0">
                <a:solidFill>
                  <a:srgbClr val="002776"/>
                </a:solidFill>
              </a:rPr>
              <a:t>(2)(a) When a carrier fails to file a notice of controversy or begin payment within the prescribed period or within 10 days of claims administrator knowledge (whichever period is greater), the Board </a:t>
            </a:r>
            <a:r>
              <a:rPr lang="en-US" dirty="0" smtClean="0">
                <a:solidFill>
                  <a:srgbClr val="002776"/>
                </a:solidFill>
              </a:rPr>
              <a:t>may </a:t>
            </a:r>
            <a:r>
              <a:rPr lang="en-US" dirty="0">
                <a:solidFill>
                  <a:srgbClr val="002776"/>
                </a:solidFill>
              </a:rPr>
              <a:t>impose a $300 </a:t>
            </a:r>
            <a:r>
              <a:rPr lang="en-US" dirty="0" smtClean="0">
                <a:solidFill>
                  <a:srgbClr val="002776"/>
                </a:solidFill>
              </a:rPr>
              <a:t>penalty payable to the claimant, </a:t>
            </a:r>
            <a:r>
              <a:rPr lang="en-US" dirty="0">
                <a:solidFill>
                  <a:srgbClr val="002776"/>
                </a:solidFill>
              </a:rPr>
              <a:t>in addition to any other penalty. </a:t>
            </a:r>
          </a:p>
          <a:p>
            <a:pPr marL="742950" lvl="1" indent="-285750">
              <a:buFont typeface="Wingdings" panose="05000000000000000000" pitchFamily="2" charset="2"/>
              <a:buChar char="Ø"/>
            </a:pPr>
            <a:endParaRPr lang="en-US" dirty="0">
              <a:solidFill>
                <a:srgbClr val="002776"/>
              </a:solidFill>
            </a:endParaRPr>
          </a:p>
          <a:p>
            <a:pPr marL="742950" lvl="1" indent="-285750">
              <a:buFont typeface="Wingdings" panose="05000000000000000000" pitchFamily="2" charset="2"/>
              <a:buChar char="Ø"/>
            </a:pPr>
            <a:r>
              <a:rPr lang="en-US" dirty="0">
                <a:solidFill>
                  <a:srgbClr val="002776"/>
                </a:solidFill>
              </a:rPr>
              <a:t> (1)(e) When a carrier shall fail to pay any installment of compensation within 25 days after the said became due, a penalty of 20% of compensation then due plus $300 shall be imposed payable to claimant.</a:t>
            </a:r>
          </a:p>
        </p:txBody>
      </p:sp>
      <p:sp>
        <p:nvSpPr>
          <p:cNvPr id="7" name="Slide Number Placeholder 6"/>
          <p:cNvSpPr>
            <a:spLocks noGrp="1"/>
          </p:cNvSpPr>
          <p:nvPr>
            <p:ph type="sldNum" sz="quarter" idx="12"/>
          </p:nvPr>
        </p:nvSpPr>
        <p:spPr/>
        <p:txBody>
          <a:bodyPr/>
          <a:lstStyle/>
          <a:p>
            <a:fld id="{BB058067-43B8-4E0A-B575-A1270051252D}" type="slidenum">
              <a:rPr lang="en-US" smtClean="0"/>
              <a:pPr/>
              <a:t>18</a:t>
            </a:fld>
            <a:endParaRPr lang="en-US" dirty="0"/>
          </a:p>
        </p:txBody>
      </p:sp>
    </p:spTree>
    <p:extLst>
      <p:ext uri="{BB962C8B-B14F-4D97-AF65-F5344CB8AC3E}">
        <p14:creationId xmlns:p14="http://schemas.microsoft.com/office/powerpoint/2010/main" val="1524905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19</a:t>
            </a:fld>
            <a:endParaRPr lang="en-US" dirty="0"/>
          </a:p>
        </p:txBody>
      </p:sp>
      <p:sp>
        <p:nvSpPr>
          <p:cNvPr id="4" name="Title 3"/>
          <p:cNvSpPr>
            <a:spLocks noGrp="1"/>
          </p:cNvSpPr>
          <p:nvPr>
            <p:ph type="title"/>
          </p:nvPr>
        </p:nvSpPr>
        <p:spPr>
          <a:xfrm>
            <a:off x="-69741" y="1709738"/>
            <a:ext cx="10857122" cy="2852737"/>
          </a:xfrm>
        </p:spPr>
        <p:txBody>
          <a:bodyPr>
            <a:normAutofit/>
          </a:bodyPr>
          <a:lstStyle/>
          <a:p>
            <a:r>
              <a:rPr lang="en-US" sz="3600" dirty="0" smtClean="0"/>
              <a:t>Timeliness of Initial Payment Report</a:t>
            </a:r>
            <a:endParaRPr lang="en-US" sz="3600" dirty="0"/>
          </a:p>
        </p:txBody>
      </p:sp>
      <p:sp>
        <p:nvSpPr>
          <p:cNvPr id="5" name="Text Placeholder 4"/>
          <p:cNvSpPr>
            <a:spLocks noGrp="1"/>
          </p:cNvSpPr>
          <p:nvPr>
            <p:ph type="body" idx="1"/>
          </p:nvPr>
        </p:nvSpPr>
        <p:spPr/>
        <p:txBody>
          <a:bodyPr/>
          <a:lstStyle/>
          <a:p>
            <a:r>
              <a:rPr lang="en-US" dirty="0" smtClean="0"/>
              <a:t>Timeliness of Initial Payment</a:t>
            </a:r>
            <a:endParaRPr lang="en-US" dirty="0"/>
          </a:p>
        </p:txBody>
      </p:sp>
    </p:spTree>
    <p:extLst>
      <p:ext uri="{BB962C8B-B14F-4D97-AF65-F5344CB8AC3E}">
        <p14:creationId xmlns:p14="http://schemas.microsoft.com/office/powerpoint/2010/main" val="1491957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11835800" y="0"/>
            <a:ext cx="1905000" cy="423862"/>
          </a:xfrm>
          <a:prstGeom prst="rect">
            <a:avLst/>
          </a:prstGeom>
        </p:spPr>
        <p:txBody>
          <a:bodyPr/>
          <a:lstStyle/>
          <a:p>
            <a:pPr>
              <a:defRPr/>
            </a:pPr>
            <a:fld id="{9FDA7CAB-D695-4983-8EB2-9E4C010F3EA2}" type="slidenum">
              <a:rPr lang="en-US" altLang="en-US" sz="1200" smtClean="0">
                <a:solidFill>
                  <a:schemeClr val="bg1"/>
                </a:solidFill>
              </a:rPr>
              <a:pPr>
                <a:defRPr/>
              </a:pPr>
              <a:t>2</a:t>
            </a:fld>
            <a:endParaRPr lang="en-US" altLang="en-US" sz="1200" dirty="0">
              <a:solidFill>
                <a:schemeClr val="bg1"/>
              </a:solidFill>
            </a:endParaRPr>
          </a:p>
        </p:txBody>
      </p:sp>
      <p:sp useBgFill="1">
        <p:nvSpPr>
          <p:cNvPr id="4" name="Title 1"/>
          <p:cNvSpPr>
            <a:spLocks noGrp="1"/>
          </p:cNvSpPr>
          <p:nvPr>
            <p:ph type="title"/>
          </p:nvPr>
        </p:nvSpPr>
        <p:spPr>
          <a:xfrm>
            <a:off x="162733" y="423863"/>
            <a:ext cx="8989084" cy="498286"/>
          </a:xfrm>
        </p:spPr>
        <p:txBody>
          <a:bodyPr>
            <a:normAutofit/>
          </a:bodyPr>
          <a:lstStyle/>
          <a:p>
            <a:r>
              <a:rPr lang="en-US" sz="2800" b="1" dirty="0">
                <a:solidFill>
                  <a:srgbClr val="002D73"/>
                </a:solidFill>
              </a:rPr>
              <a:t> </a:t>
            </a:r>
            <a:r>
              <a:rPr lang="en-US" sz="2800" b="1" dirty="0" smtClean="0">
                <a:solidFill>
                  <a:srgbClr val="002D73"/>
                </a:solidFill>
              </a:rPr>
              <a:t>Agenda</a:t>
            </a:r>
            <a:endParaRPr lang="en-US" sz="2800" b="1" dirty="0">
              <a:solidFill>
                <a:srgbClr val="002D73"/>
              </a:solidFill>
            </a:endParaRPr>
          </a:p>
        </p:txBody>
      </p:sp>
      <p:sp>
        <p:nvSpPr>
          <p:cNvPr id="5" name="Rectangle 4"/>
          <p:cNvSpPr/>
          <p:nvPr/>
        </p:nvSpPr>
        <p:spPr>
          <a:xfrm>
            <a:off x="309966" y="619932"/>
            <a:ext cx="10024659" cy="6771084"/>
          </a:xfrm>
          <a:prstGeom prst="rect">
            <a:avLst/>
          </a:prstGeom>
        </p:spPr>
        <p:txBody>
          <a:bodyPr wrap="square">
            <a:spAutoFit/>
          </a:bodyPr>
          <a:lstStyle/>
          <a:p>
            <a:endParaRPr lang="en-US" dirty="0">
              <a:solidFill>
                <a:srgbClr val="002776"/>
              </a:solidFill>
            </a:endParaRPr>
          </a:p>
          <a:p>
            <a:pPr marL="285750" indent="-285750">
              <a:buFont typeface="Arial" panose="020B0604020202020204" pitchFamily="34" charset="0"/>
              <a:buChar char="•"/>
            </a:pPr>
            <a:r>
              <a:rPr lang="en-US" sz="1400" dirty="0" smtClean="0">
                <a:solidFill>
                  <a:srgbClr val="002060"/>
                </a:solidFill>
              </a:rPr>
              <a:t>Introductions</a:t>
            </a:r>
            <a:r>
              <a:rPr lang="en-US" sz="1400" dirty="0">
                <a:solidFill>
                  <a:srgbClr val="002060"/>
                </a:solidFill>
              </a:rPr>
              <a:t>/ </a:t>
            </a:r>
            <a:r>
              <a:rPr lang="en-US" sz="1400" dirty="0" smtClean="0">
                <a:solidFill>
                  <a:srgbClr val="002060"/>
                </a:solidFill>
              </a:rPr>
              <a:t>Welcome</a:t>
            </a:r>
          </a:p>
          <a:p>
            <a:pPr marL="285750"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smtClean="0">
                <a:solidFill>
                  <a:srgbClr val="002060"/>
                </a:solidFill>
              </a:rPr>
              <a:t>How </a:t>
            </a:r>
            <a:r>
              <a:rPr lang="en-US" sz="1400" dirty="0">
                <a:solidFill>
                  <a:srgbClr val="002060"/>
                </a:solidFill>
              </a:rPr>
              <a:t>We Are Measuring</a:t>
            </a:r>
          </a:p>
          <a:p>
            <a:pPr lvl="1"/>
            <a:r>
              <a:rPr lang="en-US" sz="1400" dirty="0">
                <a:solidFill>
                  <a:srgbClr val="002060"/>
                </a:solidFill>
              </a:rPr>
              <a:t>	Timeliness of </a:t>
            </a:r>
            <a:r>
              <a:rPr lang="en-US" sz="1400" dirty="0" err="1" smtClean="0">
                <a:solidFill>
                  <a:srgbClr val="002060"/>
                </a:solidFill>
              </a:rPr>
              <a:t>SROI</a:t>
            </a:r>
            <a:r>
              <a:rPr lang="en-US" sz="1400" dirty="0" smtClean="0">
                <a:solidFill>
                  <a:srgbClr val="002060"/>
                </a:solidFill>
              </a:rPr>
              <a:t> showing Initial Payment</a:t>
            </a:r>
          </a:p>
          <a:p>
            <a:pPr marL="285750" indent="-285750">
              <a:buFont typeface="Arial" panose="020B0604020202020204" pitchFamily="34" charset="0"/>
              <a:buChar char="•"/>
            </a:pPr>
            <a:endParaRPr lang="en-US" sz="1400" dirty="0" smtClean="0">
              <a:solidFill>
                <a:srgbClr val="002060"/>
              </a:solidFill>
            </a:endParaRPr>
          </a:p>
          <a:p>
            <a:pPr marL="285750" indent="-285750">
              <a:buFont typeface="Arial" panose="020B0604020202020204" pitchFamily="34" charset="0"/>
              <a:buChar char="•"/>
            </a:pPr>
            <a:r>
              <a:rPr lang="en-US" sz="1400" dirty="0" smtClean="0">
                <a:solidFill>
                  <a:srgbClr val="002060"/>
                </a:solidFill>
              </a:rPr>
              <a:t>Review </a:t>
            </a:r>
            <a:r>
              <a:rPr lang="en-US" sz="1400" dirty="0">
                <a:solidFill>
                  <a:srgbClr val="002060"/>
                </a:solidFill>
              </a:rPr>
              <a:t>of Timely Filing of </a:t>
            </a:r>
            <a:r>
              <a:rPr lang="en-US" sz="1400" dirty="0" err="1" smtClean="0">
                <a:solidFill>
                  <a:srgbClr val="002060"/>
                </a:solidFill>
              </a:rPr>
              <a:t>SROI</a:t>
            </a:r>
            <a:r>
              <a:rPr lang="en-US" sz="1400" dirty="0" smtClean="0">
                <a:solidFill>
                  <a:srgbClr val="002060"/>
                </a:solidFill>
              </a:rPr>
              <a:t> Report </a:t>
            </a:r>
            <a:r>
              <a:rPr lang="en-US" sz="1400" dirty="0">
                <a:solidFill>
                  <a:srgbClr val="002060"/>
                </a:solidFill>
              </a:rPr>
              <a:t>showing Initial </a:t>
            </a:r>
            <a:r>
              <a:rPr lang="en-US" sz="1400" dirty="0" smtClean="0">
                <a:solidFill>
                  <a:srgbClr val="002060"/>
                </a:solidFill>
              </a:rPr>
              <a:t>Payment</a:t>
            </a:r>
          </a:p>
          <a:p>
            <a:pPr marL="285750"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a:solidFill>
                  <a:srgbClr val="002060"/>
                </a:solidFill>
              </a:rPr>
              <a:t>Monitoring Compliance</a:t>
            </a:r>
          </a:p>
          <a:p>
            <a:pPr marL="742950" lvl="1" indent="-285750">
              <a:buFont typeface="Arial" panose="020B0604020202020204" pitchFamily="34" charset="0"/>
              <a:buChar char="•"/>
            </a:pPr>
            <a:r>
              <a:rPr lang="en-US" sz="1400" dirty="0">
                <a:solidFill>
                  <a:srgbClr val="002060"/>
                </a:solidFill>
              </a:rPr>
              <a:t>Timeliness of </a:t>
            </a:r>
            <a:r>
              <a:rPr lang="en-US" sz="1400" dirty="0" err="1">
                <a:solidFill>
                  <a:srgbClr val="002060"/>
                </a:solidFill>
              </a:rPr>
              <a:t>SROI</a:t>
            </a:r>
            <a:r>
              <a:rPr lang="en-US" sz="1400" dirty="0">
                <a:solidFill>
                  <a:srgbClr val="002060"/>
                </a:solidFill>
              </a:rPr>
              <a:t> showing Initial </a:t>
            </a:r>
            <a:r>
              <a:rPr lang="en-US" sz="1400" dirty="0" smtClean="0">
                <a:solidFill>
                  <a:srgbClr val="002060"/>
                </a:solidFill>
              </a:rPr>
              <a:t>Payment</a:t>
            </a:r>
          </a:p>
          <a:p>
            <a:pPr marL="742950" lvl="1"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smtClean="0">
                <a:solidFill>
                  <a:srgbClr val="002060"/>
                </a:solidFill>
              </a:rPr>
              <a:t>How </a:t>
            </a:r>
            <a:r>
              <a:rPr lang="en-US" sz="1400" dirty="0">
                <a:solidFill>
                  <a:srgbClr val="002060"/>
                </a:solidFill>
              </a:rPr>
              <a:t>We Are Measuring</a:t>
            </a:r>
          </a:p>
          <a:p>
            <a:pPr lvl="1"/>
            <a:r>
              <a:rPr lang="en-US" sz="1400" dirty="0">
                <a:solidFill>
                  <a:srgbClr val="002060"/>
                </a:solidFill>
              </a:rPr>
              <a:t>	Timeliness of </a:t>
            </a:r>
            <a:r>
              <a:rPr lang="en-US" sz="1400" dirty="0" smtClean="0">
                <a:solidFill>
                  <a:srgbClr val="002060"/>
                </a:solidFill>
              </a:rPr>
              <a:t>Initial Payment of Compensation</a:t>
            </a:r>
            <a:endParaRPr lang="en-US" sz="1400" dirty="0">
              <a:solidFill>
                <a:srgbClr val="002060"/>
              </a:solidFill>
            </a:endParaRPr>
          </a:p>
          <a:p>
            <a:pPr marL="285750" indent="-285750">
              <a:buFont typeface="Arial" panose="020B0604020202020204" pitchFamily="34" charset="0"/>
              <a:buChar char="•"/>
            </a:pPr>
            <a:endParaRPr lang="en-US" sz="1400" dirty="0" smtClean="0">
              <a:solidFill>
                <a:srgbClr val="002060"/>
              </a:solidFill>
            </a:endParaRPr>
          </a:p>
          <a:p>
            <a:pPr marL="285750" indent="-285750">
              <a:buFont typeface="Arial" panose="020B0604020202020204" pitchFamily="34" charset="0"/>
              <a:buChar char="•"/>
            </a:pPr>
            <a:r>
              <a:rPr lang="en-US" sz="1400" dirty="0" smtClean="0">
                <a:solidFill>
                  <a:srgbClr val="002060"/>
                </a:solidFill>
              </a:rPr>
              <a:t>Monitoring </a:t>
            </a:r>
            <a:r>
              <a:rPr lang="en-US" sz="1400" dirty="0">
                <a:solidFill>
                  <a:srgbClr val="002060"/>
                </a:solidFill>
              </a:rPr>
              <a:t>Compliance</a:t>
            </a:r>
          </a:p>
          <a:p>
            <a:pPr marL="742950" lvl="1" indent="-285750">
              <a:buFont typeface="Arial" panose="020B0604020202020204" pitchFamily="34" charset="0"/>
              <a:buChar char="•"/>
            </a:pPr>
            <a:r>
              <a:rPr lang="en-US" sz="1400" dirty="0" smtClean="0">
                <a:solidFill>
                  <a:srgbClr val="002060"/>
                </a:solidFill>
              </a:rPr>
              <a:t>Timeliness </a:t>
            </a:r>
            <a:r>
              <a:rPr lang="en-US" sz="1400" dirty="0">
                <a:solidFill>
                  <a:srgbClr val="002060"/>
                </a:solidFill>
              </a:rPr>
              <a:t>of Initial Payment of </a:t>
            </a:r>
            <a:r>
              <a:rPr lang="en-US" sz="1400" dirty="0" smtClean="0">
                <a:solidFill>
                  <a:srgbClr val="002060"/>
                </a:solidFill>
              </a:rPr>
              <a:t>Compensation</a:t>
            </a:r>
          </a:p>
          <a:p>
            <a:pPr marL="742950" lvl="1"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a:solidFill>
                  <a:srgbClr val="002060"/>
                </a:solidFill>
              </a:rPr>
              <a:t>Review of Timeliness of Initial Payment of Compensation Report</a:t>
            </a:r>
          </a:p>
          <a:p>
            <a:pPr marL="285750"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smtClean="0">
                <a:solidFill>
                  <a:srgbClr val="002060"/>
                </a:solidFill>
              </a:rPr>
              <a:t>Proper Filing</a:t>
            </a:r>
          </a:p>
          <a:p>
            <a:pPr marL="285750"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smtClean="0">
                <a:solidFill>
                  <a:srgbClr val="002060"/>
                </a:solidFill>
              </a:rPr>
              <a:t>Registration Process</a:t>
            </a:r>
          </a:p>
          <a:p>
            <a:pPr marL="285750" indent="-285750">
              <a:buFont typeface="Arial" panose="020B0604020202020204" pitchFamily="34" charset="0"/>
              <a:buChar char="•"/>
            </a:pPr>
            <a:endParaRPr lang="en-US" sz="1400" dirty="0">
              <a:solidFill>
                <a:srgbClr val="002060"/>
              </a:solidFill>
            </a:endParaRPr>
          </a:p>
          <a:p>
            <a:pPr marL="285750" indent="-285750">
              <a:buFont typeface="Arial" panose="020B0604020202020204" pitchFamily="34" charset="0"/>
              <a:buChar char="•"/>
            </a:pPr>
            <a:r>
              <a:rPr lang="en-US" sz="1400" dirty="0">
                <a:solidFill>
                  <a:srgbClr val="002060"/>
                </a:solidFill>
              </a:rPr>
              <a:t>Questions </a:t>
            </a:r>
            <a:r>
              <a:rPr lang="en-US" sz="1400" dirty="0" smtClean="0">
                <a:solidFill>
                  <a:srgbClr val="002060"/>
                </a:solidFill>
              </a:rPr>
              <a:t>Received</a:t>
            </a:r>
            <a:endParaRPr lang="en-US" sz="1400" dirty="0">
              <a:solidFill>
                <a:srgbClr val="002060"/>
              </a:solidFill>
            </a:endParaRPr>
          </a:p>
          <a:p>
            <a:endParaRPr lang="en-US" sz="1400" dirty="0">
              <a:solidFill>
                <a:srgbClr val="002060"/>
              </a:solidFill>
            </a:endParaRPr>
          </a:p>
          <a:p>
            <a:pPr marL="285750" indent="-285750">
              <a:buFont typeface="Arial" panose="020B0604020202020204" pitchFamily="34" charset="0"/>
              <a:buChar char="•"/>
            </a:pPr>
            <a:r>
              <a:rPr lang="en-US" sz="1400" dirty="0">
                <a:solidFill>
                  <a:srgbClr val="002060"/>
                </a:solidFill>
              </a:rPr>
              <a:t>Timetable</a:t>
            </a:r>
          </a:p>
          <a:p>
            <a:endParaRPr lang="en-US" sz="1400" dirty="0">
              <a:solidFill>
                <a:srgbClr val="002060"/>
              </a:solidFill>
            </a:endParaRPr>
          </a:p>
          <a:p>
            <a:pPr marL="285750" indent="-285750">
              <a:buFont typeface="Arial" panose="020B0604020202020204" pitchFamily="34" charset="0"/>
              <a:buChar char="•"/>
            </a:pPr>
            <a:r>
              <a:rPr lang="en-US" sz="1400" dirty="0">
                <a:solidFill>
                  <a:srgbClr val="002060"/>
                </a:solidFill>
              </a:rPr>
              <a:t>Wrap-Up/ Questions</a:t>
            </a:r>
          </a:p>
          <a:p>
            <a:endParaRPr lang="en-US" sz="2400" dirty="0">
              <a:solidFill>
                <a:srgbClr val="002776"/>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Tree>
    <p:extLst>
      <p:ext uri="{BB962C8B-B14F-4D97-AF65-F5344CB8AC3E}">
        <p14:creationId xmlns:p14="http://schemas.microsoft.com/office/powerpoint/2010/main" val="39697488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52574" y="1847850"/>
            <a:ext cx="8924925" cy="2800767"/>
          </a:xfrm>
          <a:prstGeom prst="rect">
            <a:avLst/>
          </a:prstGeom>
        </p:spPr>
        <p:txBody>
          <a:bodyPr wrap="square">
            <a:spAutoFit/>
          </a:bodyPr>
          <a:lstStyle/>
          <a:p>
            <a:pPr marL="285750" indent="-285750">
              <a:buFont typeface="Arial" panose="020B0604020202020204" pitchFamily="34" charset="0"/>
              <a:buChar char="•"/>
            </a:pPr>
            <a:endParaRPr lang="en-US" sz="2000" dirty="0">
              <a:solidFill>
                <a:srgbClr val="002776"/>
              </a:solidFill>
            </a:endParaRPr>
          </a:p>
          <a:p>
            <a:endParaRPr lang="en-US" b="1" dirty="0">
              <a:solidFill>
                <a:srgbClr val="002776"/>
              </a:solidFill>
            </a:endParaRPr>
          </a:p>
          <a:p>
            <a:endParaRPr lang="en-US" sz="1400"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117716" y="616932"/>
            <a:ext cx="6930784" cy="363958"/>
          </a:xfrm>
        </p:spPr>
        <p:txBody>
          <a:bodyPr>
            <a:noAutofit/>
          </a:bodyPr>
          <a:lstStyle/>
          <a:p>
            <a:r>
              <a:rPr lang="en-US" sz="2800" b="1" dirty="0" smtClean="0">
                <a:solidFill>
                  <a:srgbClr val="002D73"/>
                </a:solidFill>
              </a:rPr>
              <a:t>Timeliness of Initial Payment Report</a:t>
            </a:r>
            <a:endParaRPr lang="en-US" sz="28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20</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63778934"/>
              </p:ext>
            </p:extLst>
          </p:nvPr>
        </p:nvGraphicFramePr>
        <p:xfrm>
          <a:off x="117715" y="1495587"/>
          <a:ext cx="11629998" cy="3935216"/>
        </p:xfrm>
        <a:graphic>
          <a:graphicData uri="http://schemas.openxmlformats.org/drawingml/2006/table">
            <a:tbl>
              <a:tblPr>
                <a:tableStyleId>{5C22544A-7EE6-4342-B048-85BDC9FD1C3A}</a:tableStyleId>
              </a:tblPr>
              <a:tblGrid>
                <a:gridCol w="447001"/>
                <a:gridCol w="665179"/>
                <a:gridCol w="1005751"/>
                <a:gridCol w="1263840"/>
                <a:gridCol w="545448"/>
                <a:gridCol w="771608"/>
                <a:gridCol w="691787"/>
                <a:gridCol w="691787"/>
                <a:gridCol w="691787"/>
                <a:gridCol w="758304"/>
                <a:gridCol w="691787"/>
                <a:gridCol w="691787"/>
                <a:gridCol w="558750"/>
                <a:gridCol w="811520"/>
                <a:gridCol w="651875"/>
                <a:gridCol w="691787"/>
              </a:tblGrid>
              <a:tr h="561990">
                <a:tc gridSpan="4">
                  <a:txBody>
                    <a:bodyPr/>
                    <a:lstStyle/>
                    <a:p>
                      <a:pPr algn="l" fontAlgn="ctr"/>
                      <a:r>
                        <a:rPr lang="en-US" sz="1300" u="none" strike="noStrike" dirty="0">
                          <a:effectLst/>
                        </a:rPr>
                        <a:t>New York State Workers’ Compensation Board</a:t>
                      </a:r>
                      <a:endParaRPr lang="en-US" sz="1300" b="0" i="0" u="none" strike="noStrike" dirty="0">
                        <a:solidFill>
                          <a:srgbClr val="000000"/>
                        </a:solidFill>
                        <a:effectLst/>
                        <a:latin typeface="Calibri" panose="020F0502020204030204" pitchFamily="34" charset="0"/>
                      </a:endParaRPr>
                    </a:p>
                  </a:txBody>
                  <a:tcPr marL="6995" marR="6995" marT="6995"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6995" marR="6995" marT="6995" marB="0" anchor="b"/>
                </a:tc>
              </a:tr>
              <a:tr h="233971">
                <a:tc gridSpan="2">
                  <a:txBody>
                    <a:bodyPr/>
                    <a:lstStyle/>
                    <a:p>
                      <a:pPr algn="l" fontAlgn="b"/>
                      <a:r>
                        <a:rPr lang="en-US" sz="1000" u="none" strike="noStrike">
                          <a:effectLst/>
                        </a:rPr>
                        <a:t>Monitoring Unit</a:t>
                      </a:r>
                      <a:endParaRPr lang="en-US" sz="1000" b="0" i="0" u="none" strike="noStrike">
                        <a:solidFill>
                          <a:srgbClr val="000000"/>
                        </a:solidFill>
                        <a:effectLst/>
                        <a:latin typeface="Calibri" panose="020F0502020204030204" pitchFamily="34" charset="0"/>
                      </a:endParaRPr>
                    </a:p>
                  </a:txBody>
                  <a:tcPr marL="6995" marR="6995" marT="6995" marB="0" anchor="b"/>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r>
              <a:tr h="438695">
                <a:tc gridSpan="3">
                  <a:txBody>
                    <a:bodyPr/>
                    <a:lstStyle/>
                    <a:p>
                      <a:pPr algn="l" fontAlgn="ctr"/>
                      <a:r>
                        <a:rPr lang="en-US" sz="1000" u="none" strike="noStrike">
                          <a:effectLst/>
                        </a:rPr>
                        <a:t>First Timely Payment Summary Report</a:t>
                      </a:r>
                      <a:endParaRPr lang="en-US" sz="1000" b="0" i="0" u="none" strike="noStrike">
                        <a:solidFill>
                          <a:srgbClr val="000000"/>
                        </a:solidFill>
                        <a:effectLst/>
                        <a:latin typeface="Calibri" panose="020F0502020204030204" pitchFamily="34" charset="0"/>
                      </a:endParaRPr>
                    </a:p>
                  </a:txBody>
                  <a:tcPr marL="6995" marR="6995" marT="6995" marB="0" anchor="ct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r>
              <a:tr h="434550">
                <a:tc gridSpan="4">
                  <a:txBody>
                    <a:bodyPr/>
                    <a:lstStyle/>
                    <a:p>
                      <a:pPr algn="l" fontAlgn="b"/>
                      <a:r>
                        <a:rPr lang="en-US" sz="1000" u="none" strike="noStrike" dirty="0">
                          <a:effectLst/>
                        </a:rPr>
                        <a:t>First Timely </a:t>
                      </a:r>
                      <a:r>
                        <a:rPr lang="en-US" sz="1000" u="none" strike="noStrike" dirty="0" smtClean="0">
                          <a:effectLst/>
                        </a:rPr>
                        <a:t>Payment </a:t>
                      </a:r>
                      <a:r>
                        <a:rPr lang="en-US" sz="1000" u="none" strike="noStrike" dirty="0">
                          <a:effectLst/>
                        </a:rPr>
                        <a:t>Received 1/1/2015 thru 3/31/2015</a:t>
                      </a:r>
                      <a:endParaRPr lang="en-US" sz="1000" b="0" i="0" u="none" strike="noStrike" dirty="0">
                        <a:solidFill>
                          <a:srgbClr val="000000"/>
                        </a:solidFill>
                        <a:effectLst/>
                        <a:latin typeface="Calibri" panose="020F0502020204030204" pitchFamily="34" charset="0"/>
                      </a:endParaRPr>
                    </a:p>
                  </a:txBody>
                  <a:tcPr marL="6995" marR="6995" marT="699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r>
              <a:tr h="233971">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r>
              <a:tr h="434550">
                <a:tc>
                  <a:txBody>
                    <a:bodyPr/>
                    <a:lstStyle/>
                    <a:p>
                      <a:pPr algn="l" fontAlgn="b"/>
                      <a:r>
                        <a:rPr lang="en-US" sz="1000" u="none" strike="noStrike">
                          <a:effectLst/>
                        </a:rPr>
                        <a:t>XYZ Ins</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r>
              <a:tr h="255905">
                <a:tc>
                  <a:txBody>
                    <a:bodyPr/>
                    <a:lstStyle/>
                    <a:p>
                      <a:pPr algn="l" fontAlgn="b"/>
                      <a:endParaRPr lang="en-US" sz="1000" b="0" i="0" u="none" strike="noStrike">
                        <a:solidFill>
                          <a:srgbClr val="000000"/>
                        </a:solidFill>
                        <a:effectLst/>
                        <a:latin typeface="Calibri" panose="020F0502020204030204" pitchFamily="34" charset="0"/>
                      </a:endParaRPr>
                    </a:p>
                  </a:txBody>
                  <a:tcPr marL="6995" marR="6995" marT="6995" marB="0" anchor="b"/>
                </a:tc>
                <a:tc rowSpan="2">
                  <a:txBody>
                    <a:bodyPr/>
                    <a:lstStyle/>
                    <a:p>
                      <a:pPr algn="ctr" fontAlgn="ctr"/>
                      <a:r>
                        <a:rPr lang="en-US" sz="1300" u="none" strike="noStrike">
                          <a:effectLst/>
                        </a:rPr>
                        <a:t>Carrier Code</a:t>
                      </a:r>
                      <a:endParaRPr lang="en-US" sz="1300" b="0" i="0" u="none" strike="noStrike">
                        <a:solidFill>
                          <a:srgbClr val="000000"/>
                        </a:solidFill>
                        <a:effectLst/>
                        <a:latin typeface="Calibri" panose="020F0502020204030204" pitchFamily="34" charset="0"/>
                      </a:endParaRPr>
                    </a:p>
                  </a:txBody>
                  <a:tcPr marL="6995" marR="6995" marT="6995" marB="0" anchor="ctr"/>
                </a:tc>
                <a:tc rowSpan="2">
                  <a:txBody>
                    <a:bodyPr/>
                    <a:lstStyle/>
                    <a:p>
                      <a:pPr algn="ctr" fontAlgn="ctr"/>
                      <a:r>
                        <a:rPr lang="en-US" sz="1300" u="none" strike="noStrike">
                          <a:effectLst/>
                        </a:rPr>
                        <a:t>Carrier Name</a:t>
                      </a:r>
                      <a:endParaRPr lang="en-US" sz="1300" b="0" i="0" u="none" strike="noStrike">
                        <a:solidFill>
                          <a:srgbClr val="000000"/>
                        </a:solidFill>
                        <a:effectLst/>
                        <a:latin typeface="Calibri" panose="020F0502020204030204" pitchFamily="34" charset="0"/>
                      </a:endParaRPr>
                    </a:p>
                  </a:txBody>
                  <a:tcPr marL="6995" marR="6995" marT="6995" marB="0" anchor="ctr"/>
                </a:tc>
                <a:tc rowSpan="2">
                  <a:txBody>
                    <a:bodyPr/>
                    <a:lstStyle/>
                    <a:p>
                      <a:pPr algn="ctr" fontAlgn="ctr"/>
                      <a:r>
                        <a:rPr lang="en-US" sz="1300" u="none" strike="noStrike">
                          <a:effectLst/>
                        </a:rPr>
                        <a:t>Total during reporting period</a:t>
                      </a:r>
                      <a:endParaRPr lang="en-US" sz="1300" b="0" i="0" u="none" strike="noStrike">
                        <a:solidFill>
                          <a:srgbClr val="000000"/>
                        </a:solidFill>
                        <a:effectLst/>
                        <a:latin typeface="Calibri" panose="020F0502020204030204" pitchFamily="34" charset="0"/>
                      </a:endParaRPr>
                    </a:p>
                  </a:txBody>
                  <a:tcPr marL="6995" marR="6995" marT="6995" marB="0" anchor="ctr"/>
                </a:tc>
                <a:tc gridSpan="4">
                  <a:txBody>
                    <a:bodyPr/>
                    <a:lstStyle/>
                    <a:p>
                      <a:pPr algn="ctr" fontAlgn="ctr"/>
                      <a:r>
                        <a:rPr lang="en-US" sz="1000" u="none" strike="noStrike">
                          <a:effectLst/>
                        </a:rPr>
                        <a:t>Initial Payment (18/10)</a:t>
                      </a:r>
                      <a:endParaRPr lang="en-US" sz="1000" b="0" i="0" u="none" strike="noStrike">
                        <a:solidFill>
                          <a:srgbClr val="000000"/>
                        </a:solidFill>
                        <a:effectLst/>
                        <a:latin typeface="Calibri" panose="020F0502020204030204" pitchFamily="34" charset="0"/>
                      </a:endParaRPr>
                    </a:p>
                  </a:txBody>
                  <a:tcPr marL="6995" marR="6995" marT="6995"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a:effectLst/>
                        </a:rPr>
                        <a:t>**Initial Payment (18/10/10)</a:t>
                      </a:r>
                      <a:endParaRPr lang="en-US" sz="1000" b="0" i="0" u="none" strike="noStrike">
                        <a:solidFill>
                          <a:srgbClr val="000000"/>
                        </a:solidFill>
                        <a:effectLst/>
                        <a:latin typeface="Calibri" panose="020F0502020204030204" pitchFamily="34" charset="0"/>
                      </a:endParaRPr>
                    </a:p>
                  </a:txBody>
                  <a:tcPr marL="6995" marR="6995" marT="6995" marB="0" anchor="ct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u="none" strike="noStrike">
                          <a:effectLst/>
                        </a:rPr>
                        <a:t>**Installment (18/10+25)</a:t>
                      </a:r>
                      <a:endParaRPr lang="en-US" sz="1000" b="0" i="0" u="none" strike="noStrike">
                        <a:solidFill>
                          <a:srgbClr val="000000"/>
                        </a:solidFill>
                        <a:effectLst/>
                        <a:latin typeface="Calibri" panose="020F0502020204030204" pitchFamily="34" charset="0"/>
                      </a:endParaRPr>
                    </a:p>
                  </a:txBody>
                  <a:tcPr marL="6995" marR="6995" marT="6995" marB="0" anchor="ctr"/>
                </a:tc>
                <a:tc hMerge="1">
                  <a:txBody>
                    <a:bodyPr/>
                    <a:lstStyle/>
                    <a:p>
                      <a:endParaRPr lang="en-US"/>
                    </a:p>
                  </a:txBody>
                  <a:tcPr/>
                </a:tc>
                <a:tc hMerge="1">
                  <a:txBody>
                    <a:bodyPr/>
                    <a:lstStyle/>
                    <a:p>
                      <a:endParaRPr lang="en-US"/>
                    </a:p>
                  </a:txBody>
                  <a:tcPr/>
                </a:tc>
                <a:tc hMerge="1">
                  <a:txBody>
                    <a:bodyPr/>
                    <a:lstStyle/>
                    <a:p>
                      <a:endParaRPr lang="en-US"/>
                    </a:p>
                  </a:txBody>
                  <a:tcPr/>
                </a:tc>
              </a:tr>
              <a:tr h="877389">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300" u="none" strike="noStrike">
                          <a:effectLst/>
                        </a:rPr>
                        <a:t>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Untimely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Percent 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Average Days Late</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Untimely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Percent 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Average Days Late</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Untimely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Percent Timely</a:t>
                      </a:r>
                      <a:endParaRPr lang="en-US" sz="1300" b="0" i="0" u="none" strike="noStrike">
                        <a:solidFill>
                          <a:srgbClr val="000000"/>
                        </a:solidFill>
                        <a:effectLst/>
                        <a:latin typeface="Calibri" panose="020F0502020204030204" pitchFamily="34" charset="0"/>
                      </a:endParaRPr>
                    </a:p>
                  </a:txBody>
                  <a:tcPr marL="6995" marR="6995" marT="6995" marB="0" anchor="ctr"/>
                </a:tc>
                <a:tc>
                  <a:txBody>
                    <a:bodyPr/>
                    <a:lstStyle/>
                    <a:p>
                      <a:pPr algn="ctr" fontAlgn="ctr"/>
                      <a:r>
                        <a:rPr lang="en-US" sz="1300" u="none" strike="noStrike">
                          <a:effectLst/>
                        </a:rPr>
                        <a:t>Average Days Late</a:t>
                      </a:r>
                      <a:endParaRPr lang="en-US" sz="1300" b="0" i="0" u="none" strike="noStrike">
                        <a:solidFill>
                          <a:srgbClr val="000000"/>
                        </a:solidFill>
                        <a:effectLst/>
                        <a:latin typeface="Calibri" panose="020F0502020204030204" pitchFamily="34" charset="0"/>
                      </a:endParaRPr>
                    </a:p>
                  </a:txBody>
                  <a:tcPr marL="6995" marR="6995" marT="6995" marB="0" anchor="ctr"/>
                </a:tc>
              </a:tr>
              <a:tr h="434550">
                <a:tc>
                  <a:txBody>
                    <a:bodyPr/>
                    <a:lstStyle/>
                    <a:p>
                      <a:pPr algn="ctr" fontAlgn="b"/>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W000000</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XYZ Insuance Co</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b"/>
                      <a:r>
                        <a:rPr lang="en-US" sz="1000" u="none" strike="noStrike">
                          <a:effectLst/>
                        </a:rPr>
                        <a:t>25</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ctr"/>
                      <a:endParaRPr lang="en-US" sz="1000" u="none" strike="noStrike" dirty="0" smtClean="0">
                        <a:effectLst/>
                      </a:endParaRPr>
                    </a:p>
                    <a:p>
                      <a:pPr algn="ctr" fontAlgn="ctr"/>
                      <a:endParaRPr lang="en-US" sz="1000" u="none" strike="noStrike" dirty="0" smtClean="0">
                        <a:effectLst/>
                      </a:endParaRPr>
                    </a:p>
                    <a:p>
                      <a:pPr algn="ctr" fontAlgn="ctr"/>
                      <a:r>
                        <a:rPr lang="en-US" sz="1000" u="none" strike="noStrike" dirty="0" smtClean="0">
                          <a:effectLst/>
                        </a:rPr>
                        <a:t>15</a:t>
                      </a:r>
                      <a:endParaRPr lang="en-US" sz="1000" b="0" i="0" u="none" strike="noStrike" dirty="0">
                        <a:solidFill>
                          <a:srgbClr val="000000"/>
                        </a:solidFill>
                        <a:effectLst/>
                        <a:latin typeface="Calibri" panose="020F0502020204030204" pitchFamily="34" charset="0"/>
                      </a:endParaRPr>
                    </a:p>
                  </a:txBody>
                  <a:tcPr marL="6995" marR="6995" marT="6995" marB="0" anchor="ctr"/>
                </a:tc>
                <a:tc>
                  <a:txBody>
                    <a:bodyPr/>
                    <a:lstStyle/>
                    <a:p>
                      <a:pPr algn="ctr" fontAlgn="b"/>
                      <a:r>
                        <a:rPr lang="en-US" sz="1000" u="none" strike="noStrike">
                          <a:effectLst/>
                        </a:rPr>
                        <a:t>10</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ctr"/>
                      <a:endParaRPr lang="en-US" sz="1000" u="none" strike="noStrike" dirty="0" smtClean="0">
                        <a:effectLst/>
                      </a:endParaRPr>
                    </a:p>
                    <a:p>
                      <a:pPr algn="ctr" fontAlgn="ctr"/>
                      <a:endParaRPr lang="en-US" sz="1000" u="none" strike="noStrike" dirty="0" smtClean="0">
                        <a:effectLst/>
                      </a:endParaRPr>
                    </a:p>
                    <a:p>
                      <a:pPr algn="ctr" fontAlgn="ctr"/>
                      <a:r>
                        <a:rPr lang="en-US" sz="1000" u="none" strike="noStrike" dirty="0" smtClean="0">
                          <a:effectLst/>
                        </a:rPr>
                        <a:t>60.0</a:t>
                      </a:r>
                      <a:r>
                        <a:rPr lang="en-US" sz="1000" u="none" strike="noStrike" dirty="0">
                          <a:effectLst/>
                        </a:rPr>
                        <a:t>%</a:t>
                      </a:r>
                      <a:endParaRPr lang="en-US" sz="1000" b="0" i="0" u="none" strike="noStrike" dirty="0">
                        <a:solidFill>
                          <a:srgbClr val="000000"/>
                        </a:solidFill>
                        <a:effectLst/>
                        <a:latin typeface="Calibri" panose="020F0502020204030204" pitchFamily="34" charset="0"/>
                      </a:endParaRPr>
                    </a:p>
                  </a:txBody>
                  <a:tcPr marL="6995" marR="6995" marT="6995" marB="0" anchor="ctr"/>
                </a:tc>
                <a:tc>
                  <a:txBody>
                    <a:bodyPr/>
                    <a:lstStyle/>
                    <a:p>
                      <a:pPr algn="ctr" fontAlgn="b"/>
                      <a:r>
                        <a:rPr lang="en-US" sz="1000" u="none" strike="noStrike">
                          <a:effectLst/>
                        </a:rPr>
                        <a:t>47</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ctr"/>
                      <a:endParaRPr lang="en-US" sz="1000" u="none" strike="noStrike" dirty="0" smtClean="0">
                        <a:effectLst/>
                      </a:endParaRPr>
                    </a:p>
                    <a:p>
                      <a:pPr algn="ctr" fontAlgn="ctr"/>
                      <a:endParaRPr lang="en-US" sz="1000" u="none" strike="noStrike" dirty="0" smtClean="0">
                        <a:effectLst/>
                      </a:endParaRPr>
                    </a:p>
                    <a:p>
                      <a:pPr algn="ctr" fontAlgn="ctr"/>
                      <a:r>
                        <a:rPr lang="en-US" sz="1000" u="none" strike="noStrike" dirty="0" smtClean="0">
                          <a:effectLst/>
                        </a:rPr>
                        <a:t>18</a:t>
                      </a:r>
                      <a:endParaRPr lang="en-US" sz="1000" b="0" i="0" u="none" strike="noStrike" dirty="0">
                        <a:solidFill>
                          <a:srgbClr val="000000"/>
                        </a:solidFill>
                        <a:effectLst/>
                        <a:latin typeface="Calibri" panose="020F0502020204030204" pitchFamily="34" charset="0"/>
                      </a:endParaRPr>
                    </a:p>
                  </a:txBody>
                  <a:tcPr marL="6995" marR="6995" marT="6995" marB="0" anchor="ctr"/>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ctr"/>
                      <a:endParaRPr lang="en-US" sz="1000" u="none" strike="noStrike" dirty="0" smtClean="0">
                        <a:effectLst/>
                      </a:endParaRPr>
                    </a:p>
                    <a:p>
                      <a:pPr algn="ctr" fontAlgn="ctr"/>
                      <a:endParaRPr lang="en-US" sz="1000" u="none" strike="noStrike" dirty="0" smtClean="0">
                        <a:effectLst/>
                      </a:endParaRPr>
                    </a:p>
                    <a:p>
                      <a:pPr algn="ctr" fontAlgn="ctr"/>
                      <a:r>
                        <a:rPr lang="en-US" sz="1000" u="none" strike="noStrike" dirty="0" smtClean="0">
                          <a:effectLst/>
                        </a:rPr>
                        <a:t>72.0</a:t>
                      </a:r>
                      <a:r>
                        <a:rPr lang="en-US" sz="1000" u="none" strike="noStrike" dirty="0">
                          <a:effectLst/>
                        </a:rPr>
                        <a:t>%</a:t>
                      </a:r>
                      <a:endParaRPr lang="en-US" sz="1000" b="0" i="0" u="none" strike="noStrike" dirty="0">
                        <a:solidFill>
                          <a:srgbClr val="000000"/>
                        </a:solidFill>
                        <a:effectLst/>
                        <a:latin typeface="Calibri" panose="020F0502020204030204" pitchFamily="34" charset="0"/>
                      </a:endParaRPr>
                    </a:p>
                  </a:txBody>
                  <a:tcPr marL="6995" marR="6995" marT="6995" marB="0" anchor="ctr"/>
                </a:tc>
                <a:tc>
                  <a:txBody>
                    <a:bodyPr/>
                    <a:lstStyle/>
                    <a:p>
                      <a:pPr algn="ctr" fontAlgn="b"/>
                      <a:r>
                        <a:rPr lang="en-US" sz="1000" u="none" strike="noStrike">
                          <a:effectLst/>
                        </a:rPr>
                        <a:t>44</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ctr"/>
                      <a:endParaRPr lang="en-US" sz="1000" u="none" strike="noStrike" dirty="0" smtClean="0">
                        <a:effectLst/>
                      </a:endParaRPr>
                    </a:p>
                    <a:p>
                      <a:pPr algn="ctr" fontAlgn="ctr"/>
                      <a:endParaRPr lang="en-US" sz="1000" u="none" strike="noStrike" dirty="0" smtClean="0">
                        <a:effectLst/>
                      </a:endParaRPr>
                    </a:p>
                    <a:p>
                      <a:pPr algn="ctr" fontAlgn="ctr"/>
                      <a:r>
                        <a:rPr lang="en-US" sz="1000" u="none" strike="noStrike" dirty="0" smtClean="0">
                          <a:effectLst/>
                        </a:rPr>
                        <a:t>22</a:t>
                      </a:r>
                      <a:endParaRPr lang="en-US" sz="1000" b="0" i="0" u="none" strike="noStrike" dirty="0">
                        <a:solidFill>
                          <a:srgbClr val="000000"/>
                        </a:solidFill>
                        <a:effectLst/>
                        <a:latin typeface="Calibri" panose="020F0502020204030204" pitchFamily="34" charset="0"/>
                      </a:endParaRPr>
                    </a:p>
                  </a:txBody>
                  <a:tcPr marL="6995" marR="6995" marT="6995" marB="0" anchor="ctr"/>
                </a:tc>
                <a:tc>
                  <a:txBody>
                    <a:bodyPr/>
                    <a:lstStyle/>
                    <a:p>
                      <a:pPr algn="ct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6995" marR="6995" marT="6995" marB="0" anchor="b"/>
                </a:tc>
                <a:tc>
                  <a:txBody>
                    <a:bodyPr/>
                    <a:lstStyle/>
                    <a:p>
                      <a:pPr algn="ctr" fontAlgn="ctr"/>
                      <a:endParaRPr lang="en-US" sz="1000" u="none" strike="noStrike" dirty="0" smtClean="0">
                        <a:effectLst/>
                      </a:endParaRPr>
                    </a:p>
                    <a:p>
                      <a:pPr algn="ctr" fontAlgn="ctr"/>
                      <a:endParaRPr lang="en-US" sz="1000" u="none" strike="noStrike" dirty="0" smtClean="0">
                        <a:effectLst/>
                      </a:endParaRPr>
                    </a:p>
                    <a:p>
                      <a:pPr algn="ctr" fontAlgn="ctr"/>
                      <a:r>
                        <a:rPr lang="en-US" sz="1000" u="none" strike="noStrike" dirty="0" smtClean="0">
                          <a:effectLst/>
                        </a:rPr>
                        <a:t>88.0</a:t>
                      </a:r>
                      <a:r>
                        <a:rPr lang="en-US" sz="1000" u="none" strike="noStrike" dirty="0">
                          <a:effectLst/>
                        </a:rPr>
                        <a:t>%</a:t>
                      </a:r>
                      <a:endParaRPr lang="en-US" sz="1000" b="0" i="0" u="none" strike="noStrike" dirty="0">
                        <a:solidFill>
                          <a:srgbClr val="000000"/>
                        </a:solidFill>
                        <a:effectLst/>
                        <a:latin typeface="Calibri" panose="020F0502020204030204" pitchFamily="34" charset="0"/>
                      </a:endParaRPr>
                    </a:p>
                  </a:txBody>
                  <a:tcPr marL="6995" marR="6995" marT="6995" marB="0" anchor="ctr"/>
                </a:tc>
                <a:tc>
                  <a:txBody>
                    <a:bodyPr/>
                    <a:lstStyle/>
                    <a:p>
                      <a:pPr algn="ctr" fontAlgn="b"/>
                      <a:r>
                        <a:rPr lang="en-US" sz="1000" u="none" strike="noStrike" dirty="0">
                          <a:effectLst/>
                        </a:rPr>
                        <a:t>56</a:t>
                      </a:r>
                      <a:endParaRPr lang="en-US" sz="1000" b="0" i="0" u="none" strike="noStrike" dirty="0">
                        <a:solidFill>
                          <a:srgbClr val="000000"/>
                        </a:solidFill>
                        <a:effectLst/>
                        <a:latin typeface="Calibri" panose="020F0502020204030204" pitchFamily="34" charset="0"/>
                      </a:endParaRPr>
                    </a:p>
                  </a:txBody>
                  <a:tcPr marL="6995" marR="6995" marT="6995" marB="0" anchor="b"/>
                </a:tc>
              </a:tr>
            </a:tbl>
          </a:graphicData>
        </a:graphic>
      </p:graphicFrame>
    </p:spTree>
    <p:extLst>
      <p:ext uri="{BB962C8B-B14F-4D97-AF65-F5344CB8AC3E}">
        <p14:creationId xmlns:p14="http://schemas.microsoft.com/office/powerpoint/2010/main" val="2706565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52574" y="1847850"/>
            <a:ext cx="8924925" cy="2800767"/>
          </a:xfrm>
          <a:prstGeom prst="rect">
            <a:avLst/>
          </a:prstGeom>
        </p:spPr>
        <p:txBody>
          <a:bodyPr wrap="square">
            <a:spAutoFit/>
          </a:bodyPr>
          <a:lstStyle/>
          <a:p>
            <a:pPr marL="285750" indent="-285750">
              <a:buFont typeface="Arial" panose="020B0604020202020204" pitchFamily="34" charset="0"/>
              <a:buChar char="•"/>
            </a:pPr>
            <a:endParaRPr lang="en-US" sz="2000" dirty="0">
              <a:solidFill>
                <a:srgbClr val="002776"/>
              </a:solidFill>
            </a:endParaRPr>
          </a:p>
          <a:p>
            <a:endParaRPr lang="en-US" b="1" dirty="0">
              <a:solidFill>
                <a:srgbClr val="002776"/>
              </a:solidFill>
            </a:endParaRPr>
          </a:p>
          <a:p>
            <a:endParaRPr lang="en-US" sz="1400"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0" y="616932"/>
            <a:ext cx="6930784" cy="363958"/>
          </a:xfrm>
        </p:spPr>
        <p:txBody>
          <a:bodyPr>
            <a:noAutofit/>
          </a:bodyPr>
          <a:lstStyle/>
          <a:p>
            <a:r>
              <a:rPr lang="en-US" sz="2800" b="1" dirty="0" smtClean="0">
                <a:solidFill>
                  <a:srgbClr val="002D73"/>
                </a:solidFill>
              </a:rPr>
              <a:t>Timeliness </a:t>
            </a:r>
            <a:r>
              <a:rPr lang="en-US" sz="2800" b="1" smtClean="0">
                <a:solidFill>
                  <a:srgbClr val="002D73"/>
                </a:solidFill>
              </a:rPr>
              <a:t>of Initial </a:t>
            </a:r>
            <a:r>
              <a:rPr lang="en-US" sz="2800" b="1" dirty="0" smtClean="0">
                <a:solidFill>
                  <a:srgbClr val="002D73"/>
                </a:solidFill>
              </a:rPr>
              <a:t>Payment Report</a:t>
            </a:r>
            <a:endParaRPr lang="en-US" sz="28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21</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64434119"/>
              </p:ext>
            </p:extLst>
          </p:nvPr>
        </p:nvGraphicFramePr>
        <p:xfrm>
          <a:off x="100738" y="1084884"/>
          <a:ext cx="11817457" cy="5122190"/>
        </p:xfrm>
        <a:graphic>
          <a:graphicData uri="http://schemas.openxmlformats.org/drawingml/2006/table">
            <a:tbl>
              <a:tblPr>
                <a:tableStyleId>{5C22544A-7EE6-4342-B048-85BDC9FD1C3A}</a:tableStyleId>
              </a:tblPr>
              <a:tblGrid>
                <a:gridCol w="622774"/>
                <a:gridCol w="615092"/>
                <a:gridCol w="1168676"/>
                <a:gridCol w="1168676"/>
                <a:gridCol w="504375"/>
                <a:gridCol w="713508"/>
                <a:gridCol w="639696"/>
                <a:gridCol w="639696"/>
                <a:gridCol w="639696"/>
                <a:gridCol w="701206"/>
                <a:gridCol w="639696"/>
                <a:gridCol w="639696"/>
                <a:gridCol w="750413"/>
                <a:gridCol w="750413"/>
                <a:gridCol w="639696"/>
                <a:gridCol w="639696"/>
                <a:gridCol w="344452"/>
              </a:tblGrid>
              <a:tr h="354063">
                <a:tc gridSpan="4">
                  <a:txBody>
                    <a:bodyPr/>
                    <a:lstStyle/>
                    <a:p>
                      <a:pPr algn="l" fontAlgn="ctr"/>
                      <a:r>
                        <a:rPr lang="en-US" sz="900" u="none" strike="noStrike" dirty="0">
                          <a:effectLst/>
                        </a:rPr>
                        <a:t>New York State Workers’ Compensation Board</a:t>
                      </a:r>
                      <a:endParaRPr lang="en-US" sz="900" b="0" i="0" u="none" strike="noStrike" dirty="0">
                        <a:solidFill>
                          <a:srgbClr val="000000"/>
                        </a:solidFill>
                        <a:effectLst/>
                        <a:latin typeface="Calibri" panose="020F0502020204030204" pitchFamily="34" charset="0"/>
                      </a:endParaRPr>
                    </a:p>
                  </a:txBody>
                  <a:tcPr marL="5547" marR="5547" marT="5547"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r>
              <a:tr h="151871">
                <a:tc gridSpan="2">
                  <a:txBody>
                    <a:bodyPr/>
                    <a:lstStyle/>
                    <a:p>
                      <a:pPr algn="l" fontAlgn="b"/>
                      <a:r>
                        <a:rPr lang="en-US" sz="900" u="none" strike="noStrike">
                          <a:effectLst/>
                        </a:rPr>
                        <a:t>Monitoring Unit</a:t>
                      </a:r>
                      <a:endParaRPr lang="en-US" sz="900" b="0" i="0" u="none" strike="noStrike">
                        <a:solidFill>
                          <a:srgbClr val="000000"/>
                        </a:solidFill>
                        <a:effectLst/>
                        <a:latin typeface="Calibri" panose="020F0502020204030204" pitchFamily="34" charset="0"/>
                      </a:endParaRPr>
                    </a:p>
                  </a:txBody>
                  <a:tcPr marL="5547" marR="5547" marT="5547" marB="0" anchor="b"/>
                </a:tc>
                <a:tc hMerge="1">
                  <a:txBody>
                    <a:bodyPr/>
                    <a:lstStyle/>
                    <a:p>
                      <a:endParaRPr lang="en-US"/>
                    </a:p>
                  </a:txBody>
                  <a:tcPr/>
                </a:tc>
                <a:tc>
                  <a:txBody>
                    <a:bodyPr/>
                    <a:lstStyle/>
                    <a:p>
                      <a:pPr algn="l" fontAlgn="b"/>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r>
              <a:tr h="151871">
                <a:tc gridSpan="3">
                  <a:txBody>
                    <a:bodyPr/>
                    <a:lstStyle/>
                    <a:p>
                      <a:pPr algn="l" fontAlgn="ctr"/>
                      <a:r>
                        <a:rPr lang="en-US" sz="900" u="none" strike="noStrike" dirty="0">
                          <a:effectLst/>
                        </a:rPr>
                        <a:t>First Timely Payment Detail Report</a:t>
                      </a:r>
                      <a:endParaRPr lang="en-US" sz="900" b="0" i="0" u="none" strike="noStrike" dirty="0">
                        <a:solidFill>
                          <a:srgbClr val="000000"/>
                        </a:solidFill>
                        <a:effectLst/>
                        <a:latin typeface="Calibri" panose="020F0502020204030204" pitchFamily="34" charset="0"/>
                      </a:endParaRPr>
                    </a:p>
                  </a:txBody>
                  <a:tcPr marL="5547" marR="5547" marT="5547" marB="0" anchor="ctr"/>
                </a:tc>
                <a:tc hMerge="1">
                  <a:txBody>
                    <a:bodyPr/>
                    <a:lstStyle/>
                    <a:p>
                      <a:endParaRPr lang="en-US"/>
                    </a:p>
                  </a:txBody>
                  <a:tcPr/>
                </a:tc>
                <a:tc hMerge="1">
                  <a:txBody>
                    <a:bodyPr/>
                    <a:lstStyle/>
                    <a:p>
                      <a:endParaRPr lang="en-US"/>
                    </a:p>
                  </a:txBody>
                  <a:tcPr/>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r>
              <a:tr h="151871">
                <a:tc gridSpan="4">
                  <a:txBody>
                    <a:bodyPr/>
                    <a:lstStyle/>
                    <a:p>
                      <a:pPr algn="l" fontAlgn="b"/>
                      <a:r>
                        <a:rPr lang="en-US" sz="900" u="none" strike="noStrike" dirty="0">
                          <a:effectLst/>
                        </a:rPr>
                        <a:t>First Timely </a:t>
                      </a:r>
                      <a:r>
                        <a:rPr lang="en-US" sz="900" u="none" strike="noStrike" dirty="0" smtClean="0">
                          <a:effectLst/>
                        </a:rPr>
                        <a:t>Payment </a:t>
                      </a:r>
                      <a:r>
                        <a:rPr lang="en-US" sz="900" u="none" strike="noStrike" dirty="0">
                          <a:effectLst/>
                        </a:rPr>
                        <a:t>Received 1/1/2015 thru 3/31/2015</a:t>
                      </a:r>
                      <a:endParaRPr lang="en-US" sz="900" b="0" i="0" u="none" strike="noStrike" dirty="0">
                        <a:solidFill>
                          <a:srgbClr val="000000"/>
                        </a:solidFill>
                        <a:effectLst/>
                        <a:latin typeface="Calibri" panose="020F0502020204030204" pitchFamily="34" charset="0"/>
                      </a:endParaRPr>
                    </a:p>
                  </a:txBody>
                  <a:tcPr marL="5547" marR="5547" marT="5547"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r>
              <a:tr h="151871">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r>
              <a:tr h="158199">
                <a:tc>
                  <a:txBody>
                    <a:bodyPr/>
                    <a:lstStyle/>
                    <a:p>
                      <a:pPr algn="l" fontAlgn="b"/>
                      <a:r>
                        <a:rPr lang="en-US" sz="900" u="none" strike="noStrike" dirty="0" smtClean="0">
                          <a:effectLst/>
                        </a:rPr>
                        <a:t>XYZ Ins Co</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endParaRPr lang="en-US" sz="900" b="0" i="0" u="none" strike="noStrike">
                        <a:solidFill>
                          <a:srgbClr val="000000"/>
                        </a:solidFill>
                        <a:effectLst/>
                        <a:latin typeface="Calibri" panose="020F0502020204030204" pitchFamily="34" charset="0"/>
                      </a:endParaRPr>
                    </a:p>
                  </a:txBody>
                  <a:tcPr marL="5547" marR="5547" marT="5547" marB="0" anchor="b"/>
                </a:tc>
              </a:tr>
              <a:tr h="577427">
                <a:tc rowSpan="2">
                  <a:txBody>
                    <a:bodyPr/>
                    <a:lstStyle/>
                    <a:p>
                      <a:pPr algn="ctr" fontAlgn="ctr"/>
                      <a:r>
                        <a:rPr lang="en-US" sz="900" u="none" strike="noStrike">
                          <a:effectLst/>
                        </a:rPr>
                        <a:t>Case Id</a:t>
                      </a:r>
                      <a:endParaRPr lang="en-US" sz="900" b="0" i="0" u="none" strike="noStrike">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a:effectLst/>
                        </a:rPr>
                        <a:t>Employer FEIN</a:t>
                      </a:r>
                      <a:endParaRPr lang="en-US" sz="900" b="0" i="0" u="none" strike="noStrike">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a:effectLst/>
                        </a:rPr>
                        <a:t>Sender</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err="1">
                          <a:effectLst/>
                        </a:rPr>
                        <a:t>SROI</a:t>
                      </a:r>
                      <a:r>
                        <a:rPr lang="en-US" sz="900" u="none" strike="noStrike" dirty="0">
                          <a:effectLst/>
                        </a:rPr>
                        <a:t> - </a:t>
                      </a:r>
                      <a:r>
                        <a:rPr lang="en-US" sz="900" u="none" strike="noStrike" dirty="0" err="1">
                          <a:effectLst/>
                        </a:rPr>
                        <a:t>Maint</a:t>
                      </a:r>
                      <a:r>
                        <a:rPr lang="en-US" sz="900" u="none" strike="noStrike" dirty="0">
                          <a:effectLst/>
                        </a:rPr>
                        <a:t> Type Code</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a:effectLst/>
                        </a:rPr>
                        <a:t>Claim Admin Claim Number</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a:effectLst/>
                        </a:rPr>
                        <a:t>Injury Date</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a:effectLst/>
                        </a:rPr>
                        <a:t>** Initial Date Disability Began</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a:effectLst/>
                        </a:rPr>
                        <a:t>** Date Employer Had Knowledge Date</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smtClean="0">
                          <a:effectLst/>
                        </a:rPr>
                        <a:t>**Date </a:t>
                      </a:r>
                      <a:r>
                        <a:rPr lang="en-US" sz="900" u="none" strike="noStrike" dirty="0">
                          <a:effectLst/>
                        </a:rPr>
                        <a:t>Claim Administrator Had Knowledge of Injury</a:t>
                      </a:r>
                      <a:endParaRPr lang="en-US" sz="900" b="0" i="0" u="none" strike="noStrike" dirty="0">
                        <a:solidFill>
                          <a:srgbClr val="000000"/>
                        </a:solidFill>
                        <a:effectLst/>
                        <a:latin typeface="Calibri" panose="020F0502020204030204" pitchFamily="34" charset="0"/>
                      </a:endParaRPr>
                    </a:p>
                  </a:txBody>
                  <a:tcPr marL="5547" marR="5547" marT="5547" marB="0" anchor="ctr"/>
                </a:tc>
                <a:tc rowSpan="2">
                  <a:txBody>
                    <a:bodyPr/>
                    <a:lstStyle/>
                    <a:p>
                      <a:pPr algn="ctr" fontAlgn="ctr"/>
                      <a:r>
                        <a:rPr lang="en-US" sz="900" u="none" strike="noStrike" dirty="0">
                          <a:effectLst/>
                        </a:rPr>
                        <a:t>Benefit </a:t>
                      </a:r>
                      <a:r>
                        <a:rPr lang="en-US" sz="900" u="none" strike="noStrike" dirty="0" err="1">
                          <a:effectLst/>
                        </a:rPr>
                        <a:t>Pymnt</a:t>
                      </a:r>
                      <a:r>
                        <a:rPr lang="en-US" sz="900" u="none" strike="noStrike" dirty="0">
                          <a:effectLst/>
                        </a:rPr>
                        <a:t> Issue Date</a:t>
                      </a:r>
                      <a:endParaRPr lang="en-US" sz="900" b="0" i="0" u="none" strike="noStrike" dirty="0">
                        <a:solidFill>
                          <a:srgbClr val="000000"/>
                        </a:solidFill>
                        <a:effectLst/>
                        <a:latin typeface="Calibri" panose="020F0502020204030204" pitchFamily="34" charset="0"/>
                      </a:endParaRPr>
                    </a:p>
                  </a:txBody>
                  <a:tcPr marL="5547" marR="5547" marT="5547" marB="0" anchor="ctr"/>
                </a:tc>
                <a:tc gridSpan="2">
                  <a:txBody>
                    <a:bodyPr/>
                    <a:lstStyle/>
                    <a:p>
                      <a:pPr algn="ctr" fontAlgn="ctr"/>
                      <a:r>
                        <a:rPr lang="en-US" sz="900" u="none" strike="noStrike">
                          <a:effectLst/>
                        </a:rPr>
                        <a:t>**Initial Payment (18/10)</a:t>
                      </a:r>
                      <a:endParaRPr lang="en-US" sz="900" b="0" i="0" u="none" strike="noStrike">
                        <a:solidFill>
                          <a:srgbClr val="000000"/>
                        </a:solidFill>
                        <a:effectLst/>
                        <a:latin typeface="Calibri" panose="020F0502020204030204" pitchFamily="34" charset="0"/>
                      </a:endParaRPr>
                    </a:p>
                  </a:txBody>
                  <a:tcPr marL="5547" marR="5547" marT="5547" marB="0" anchor="ctr"/>
                </a:tc>
                <a:tc hMerge="1">
                  <a:txBody>
                    <a:bodyPr/>
                    <a:lstStyle/>
                    <a:p>
                      <a:endParaRPr lang="en-US"/>
                    </a:p>
                  </a:txBody>
                  <a:tcPr/>
                </a:tc>
                <a:tc gridSpan="2">
                  <a:txBody>
                    <a:bodyPr/>
                    <a:lstStyle/>
                    <a:p>
                      <a:pPr algn="ctr" fontAlgn="ctr"/>
                      <a:r>
                        <a:rPr lang="en-US" sz="900" u="none" strike="noStrike" dirty="0">
                          <a:effectLst/>
                        </a:rPr>
                        <a:t>**Initial Payment (18/10/10)</a:t>
                      </a:r>
                      <a:endParaRPr lang="en-US" sz="900" b="0" i="0" u="none" strike="noStrike" dirty="0">
                        <a:solidFill>
                          <a:srgbClr val="000000"/>
                        </a:solidFill>
                        <a:effectLst/>
                        <a:latin typeface="Calibri" panose="020F0502020204030204" pitchFamily="34" charset="0"/>
                      </a:endParaRPr>
                    </a:p>
                  </a:txBody>
                  <a:tcPr marL="5547" marR="5547" marT="5547" marB="0" anchor="ctr"/>
                </a:tc>
                <a:tc hMerge="1">
                  <a:txBody>
                    <a:bodyPr/>
                    <a:lstStyle/>
                    <a:p>
                      <a:endParaRPr lang="en-US"/>
                    </a:p>
                  </a:txBody>
                  <a:tcPr/>
                </a:tc>
                <a:tc gridSpan="2">
                  <a:txBody>
                    <a:bodyPr/>
                    <a:lstStyle/>
                    <a:p>
                      <a:pPr algn="ctr" fontAlgn="ctr"/>
                      <a:r>
                        <a:rPr lang="en-US" sz="900" u="none" strike="noStrike" dirty="0">
                          <a:effectLst/>
                        </a:rPr>
                        <a:t>**Installment (18/10+25)</a:t>
                      </a:r>
                      <a:endParaRPr lang="en-US" sz="900" b="0" i="0" u="none" strike="noStrike" dirty="0">
                        <a:solidFill>
                          <a:srgbClr val="000000"/>
                        </a:solidFill>
                        <a:effectLst/>
                        <a:latin typeface="Calibri" panose="020F0502020204030204" pitchFamily="34" charset="0"/>
                      </a:endParaRPr>
                    </a:p>
                  </a:txBody>
                  <a:tcPr marL="5547" marR="5547" marT="5547" marB="0" anchor="ctr"/>
                </a:tc>
                <a:tc hMerge="1">
                  <a:txBody>
                    <a:bodyPr/>
                    <a:lstStyle/>
                    <a:p>
                      <a:endParaRPr lang="en-US"/>
                    </a:p>
                  </a:txBody>
                  <a:tcPr/>
                </a:tc>
              </a:tr>
              <a:tr h="57742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900" u="none" strike="noStrike" dirty="0">
                          <a:effectLst/>
                        </a:rPr>
                        <a:t>Date Due</a:t>
                      </a:r>
                      <a:endParaRPr lang="en-US" sz="900" b="0" i="0" u="none" strike="noStrike" dirty="0">
                        <a:solidFill>
                          <a:srgbClr val="000000"/>
                        </a:solidFill>
                        <a:effectLst/>
                        <a:latin typeface="Calibri" panose="020F0502020204030204" pitchFamily="34" charset="0"/>
                      </a:endParaRPr>
                    </a:p>
                  </a:txBody>
                  <a:tcPr marL="5547" marR="5547" marT="5547" marB="0" anchor="ctr"/>
                </a:tc>
                <a:tc>
                  <a:txBody>
                    <a:bodyPr/>
                    <a:lstStyle/>
                    <a:p>
                      <a:pPr algn="ctr" fontAlgn="ctr"/>
                      <a:r>
                        <a:rPr lang="en-US" sz="900" u="none" strike="noStrike" dirty="0">
                          <a:effectLst/>
                        </a:rPr>
                        <a:t># of days late </a:t>
                      </a:r>
                      <a:endParaRPr lang="en-US" sz="900" b="0" i="0" u="none" strike="noStrike" dirty="0">
                        <a:solidFill>
                          <a:srgbClr val="000000"/>
                        </a:solidFill>
                        <a:effectLst/>
                        <a:latin typeface="Calibri" panose="020F0502020204030204" pitchFamily="34" charset="0"/>
                      </a:endParaRPr>
                    </a:p>
                  </a:txBody>
                  <a:tcPr marL="5547" marR="5547" marT="5547" marB="0" anchor="ctr"/>
                </a:tc>
                <a:tc>
                  <a:txBody>
                    <a:bodyPr/>
                    <a:lstStyle/>
                    <a:p>
                      <a:pPr algn="ctr" fontAlgn="ctr"/>
                      <a:r>
                        <a:rPr lang="en-US" sz="900" u="none" strike="noStrike" dirty="0">
                          <a:effectLst/>
                        </a:rPr>
                        <a:t>Date Due</a:t>
                      </a:r>
                      <a:endParaRPr lang="en-US" sz="900" b="0" i="0" u="none" strike="noStrike" dirty="0">
                        <a:solidFill>
                          <a:srgbClr val="000000"/>
                        </a:solidFill>
                        <a:effectLst/>
                        <a:latin typeface="Calibri" panose="020F0502020204030204" pitchFamily="34" charset="0"/>
                      </a:endParaRPr>
                    </a:p>
                  </a:txBody>
                  <a:tcPr marL="5547" marR="5547" marT="5547" marB="0" anchor="ctr"/>
                </a:tc>
                <a:tc>
                  <a:txBody>
                    <a:bodyPr/>
                    <a:lstStyle/>
                    <a:p>
                      <a:pPr algn="ctr" fontAlgn="ctr"/>
                      <a:r>
                        <a:rPr lang="en-US" sz="900" u="none" strike="noStrike">
                          <a:effectLst/>
                        </a:rPr>
                        <a:t># of days late </a:t>
                      </a:r>
                      <a:endParaRPr lang="en-US" sz="900" b="0" i="0" u="none" strike="noStrike">
                        <a:solidFill>
                          <a:srgbClr val="000000"/>
                        </a:solidFill>
                        <a:effectLst/>
                        <a:latin typeface="Calibri" panose="020F0502020204030204" pitchFamily="34" charset="0"/>
                      </a:endParaRPr>
                    </a:p>
                  </a:txBody>
                  <a:tcPr marL="5547" marR="5547" marT="5547" marB="0" anchor="ctr"/>
                </a:tc>
                <a:tc>
                  <a:txBody>
                    <a:bodyPr/>
                    <a:lstStyle/>
                    <a:p>
                      <a:pPr algn="ctr" fontAlgn="ctr"/>
                      <a:r>
                        <a:rPr lang="en-US" sz="900" u="none" strike="noStrike" dirty="0">
                          <a:effectLst/>
                        </a:rPr>
                        <a:t>Date Due </a:t>
                      </a:r>
                      <a:endParaRPr lang="en-US" sz="900" b="0" i="0" u="none" strike="noStrike" dirty="0">
                        <a:solidFill>
                          <a:srgbClr val="000000"/>
                        </a:solidFill>
                        <a:effectLst/>
                        <a:latin typeface="Calibri" panose="020F0502020204030204" pitchFamily="34" charset="0"/>
                      </a:endParaRPr>
                    </a:p>
                  </a:txBody>
                  <a:tcPr marL="5547" marR="5547" marT="5547" marB="0" anchor="ctr"/>
                </a:tc>
                <a:tc>
                  <a:txBody>
                    <a:bodyPr/>
                    <a:lstStyle/>
                    <a:p>
                      <a:pPr algn="ctr" fontAlgn="ctr"/>
                      <a:r>
                        <a:rPr lang="en-US" sz="900" u="none" strike="noStrike" dirty="0">
                          <a:effectLst/>
                        </a:rPr>
                        <a:t># of days late</a:t>
                      </a:r>
                      <a:endParaRPr lang="en-US" sz="900" b="0" i="0" u="none" strike="noStrike" dirty="0">
                        <a:solidFill>
                          <a:srgbClr val="000000"/>
                        </a:solidFill>
                        <a:effectLst/>
                        <a:latin typeface="Calibri" panose="020F0502020204030204" pitchFamily="34" charset="0"/>
                      </a:endParaRPr>
                    </a:p>
                  </a:txBody>
                  <a:tcPr marL="5547" marR="5547" marT="5547" marB="0" anchor="ctr"/>
                </a:tc>
              </a:tr>
              <a:tr h="284759">
                <a:tc>
                  <a:txBody>
                    <a:bodyPr/>
                    <a:lstStyle/>
                    <a:p>
                      <a:pPr algn="ctr" fontAlgn="b"/>
                      <a:r>
                        <a:rPr lang="en-US" sz="900" u="none" strike="noStrike" dirty="0">
                          <a:effectLst/>
                        </a:rPr>
                        <a:t>G1111111</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0000</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dirty="0">
                          <a:effectLst/>
                        </a:rPr>
                        <a:t>XYZ Insurance Co</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01/28/2015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01/27/2015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01/27/2015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02/23/2015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G2222222</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XYZ Insurance Co</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IP</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00000000</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12/16/2014</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12/17/2014</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12/16/2014</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12/23/2014</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01/07/2015</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G3333333</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12/23/2014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12/24/2014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12/23/2014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01/14/2015</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01/12/2015</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G4444444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01/07/2015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01/28/2015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02/02/2015</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02/18/2015</a:t>
                      </a:r>
                      <a:endParaRPr lang="en-US" sz="900" b="0" i="0" u="none" strike="noStrike" dirty="0">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G5555555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02/10/2015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02/25/2015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02/20/2015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03/09/2015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03/19/2015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03/16/2015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03/19/2015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04/09/2015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G6666666</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12/27/2014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12/29/2014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12/30/2014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01/20/2015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02/10/2015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G7777777</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06/10/2014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06/11/2014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06/10/2014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07/01/2014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07/23/2014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06/30/2014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23</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07/11/2014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07/24/2014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 </a:t>
                      </a:r>
                      <a:endParaRPr lang="en-US" sz="900" b="0" i="0" u="none" strike="noStrike" dirty="0">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G8888888</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01/31/2015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02/04/2015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03/23/2015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02/23/2015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28</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02/23/2015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28</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03/18/2015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G9999999</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12/17/2014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12/23/2014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12/18/2014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12/26/2014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02/05/2015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02/04/2015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5547" marR="5547" marT="5547" marB="0" anchor="b"/>
                </a:tc>
              </a:tr>
              <a:tr h="284759">
                <a:tc>
                  <a:txBody>
                    <a:bodyPr/>
                    <a:lstStyle/>
                    <a:p>
                      <a:pPr algn="ctr" fontAlgn="b"/>
                      <a:r>
                        <a:rPr lang="en-US" sz="900" u="none" strike="noStrike">
                          <a:effectLst/>
                        </a:rPr>
                        <a:t>G0000000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l"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XYZ Insurance Co</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IP</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00000000</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01/14/2015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01/13/2015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03/02/2015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02/02/2015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28</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02/12/2015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a:effectLst/>
                        </a:rPr>
                        <a:t>02/26/2015</a:t>
                      </a:r>
                      <a:endParaRPr lang="en-US" sz="900" b="0" i="0" u="none" strike="noStrike">
                        <a:solidFill>
                          <a:srgbClr val="000000"/>
                        </a:solidFill>
                        <a:effectLst/>
                        <a:latin typeface="Calibri" panose="020F0502020204030204" pitchFamily="34" charset="0"/>
                      </a:endParaRPr>
                    </a:p>
                  </a:txBody>
                  <a:tcPr marL="5547" marR="5547" marT="5547" marB="0" anchor="b"/>
                </a:tc>
                <a:tc>
                  <a:txBody>
                    <a:bodyPr/>
                    <a:lstStyle/>
                    <a:p>
                      <a:pPr algn="ctr" fontAlgn="b"/>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5547" marR="5547" marT="5547" marB="0" anchor="b"/>
                </a:tc>
              </a:tr>
            </a:tbl>
          </a:graphicData>
        </a:graphic>
      </p:graphicFrame>
    </p:spTree>
    <p:extLst>
      <p:ext uri="{BB962C8B-B14F-4D97-AF65-F5344CB8AC3E}">
        <p14:creationId xmlns:p14="http://schemas.microsoft.com/office/powerpoint/2010/main" val="12616384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22</a:t>
            </a:fld>
            <a:endParaRPr lang="en-US" dirty="0"/>
          </a:p>
        </p:txBody>
      </p:sp>
      <p:sp>
        <p:nvSpPr>
          <p:cNvPr id="4" name="Title 3"/>
          <p:cNvSpPr>
            <a:spLocks noGrp="1"/>
          </p:cNvSpPr>
          <p:nvPr>
            <p:ph type="title"/>
          </p:nvPr>
        </p:nvSpPr>
        <p:spPr>
          <a:xfrm>
            <a:off x="271780" y="1736726"/>
            <a:ext cx="10515600" cy="2852737"/>
          </a:xfrm>
        </p:spPr>
        <p:txBody>
          <a:bodyPr/>
          <a:lstStyle/>
          <a:p>
            <a:r>
              <a:rPr lang="en-US" dirty="0" smtClean="0"/>
              <a:t>Proper Filing</a:t>
            </a:r>
            <a:endParaRPr lang="en-US" dirty="0"/>
          </a:p>
        </p:txBody>
      </p:sp>
      <p:sp>
        <p:nvSpPr>
          <p:cNvPr id="5" name="Text Placeholder 4"/>
          <p:cNvSpPr>
            <a:spLocks noGrp="1"/>
          </p:cNvSpPr>
          <p:nvPr>
            <p:ph type="body" idx="1"/>
          </p:nvPr>
        </p:nvSpPr>
        <p:spPr/>
        <p:txBody>
          <a:bodyPr/>
          <a:lstStyle/>
          <a:p>
            <a:r>
              <a:rPr lang="en-US" dirty="0" smtClean="0"/>
              <a:t>Proper e-claims filing</a:t>
            </a:r>
            <a:endParaRPr lang="en-US" dirty="0"/>
          </a:p>
        </p:txBody>
      </p:sp>
    </p:spTree>
    <p:extLst>
      <p:ext uri="{BB962C8B-B14F-4D97-AF65-F5344CB8AC3E}">
        <p14:creationId xmlns:p14="http://schemas.microsoft.com/office/powerpoint/2010/main" val="1470522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3695" y="980890"/>
            <a:ext cx="10027404" cy="6909584"/>
          </a:xfrm>
          <a:prstGeom prst="rect">
            <a:avLst/>
          </a:prstGeom>
        </p:spPr>
        <p:txBody>
          <a:bodyPr wrap="square">
            <a:spAutoFit/>
          </a:bodyPr>
          <a:lstStyle/>
          <a:p>
            <a:r>
              <a:rPr lang="en-US" sz="1500" dirty="0" smtClean="0">
                <a:solidFill>
                  <a:srgbClr val="002060"/>
                </a:solidFill>
              </a:rPr>
              <a:t>As </a:t>
            </a:r>
            <a:r>
              <a:rPr lang="en-US" sz="1500" dirty="0">
                <a:solidFill>
                  <a:srgbClr val="002060"/>
                </a:solidFill>
              </a:rPr>
              <a:t>the Board moves forward with development of its </a:t>
            </a:r>
            <a:r>
              <a:rPr lang="en-US" sz="1500" dirty="0" err="1" smtClean="0">
                <a:solidFill>
                  <a:srgbClr val="002060"/>
                </a:solidFill>
              </a:rPr>
              <a:t>Payor</a:t>
            </a:r>
            <a:r>
              <a:rPr lang="en-US" sz="1500" dirty="0" smtClean="0">
                <a:solidFill>
                  <a:srgbClr val="002060"/>
                </a:solidFill>
              </a:rPr>
              <a:t> Compliance Reports </a:t>
            </a:r>
            <a:r>
              <a:rPr lang="en-US" sz="1500" dirty="0">
                <a:solidFill>
                  <a:srgbClr val="002060"/>
                </a:solidFill>
              </a:rPr>
              <a:t>and implementation of </a:t>
            </a:r>
            <a:r>
              <a:rPr lang="en-US" sz="1500" dirty="0" err="1">
                <a:solidFill>
                  <a:srgbClr val="002060"/>
                </a:solidFill>
              </a:rPr>
              <a:t>eClaims</a:t>
            </a:r>
            <a:r>
              <a:rPr lang="en-US" sz="1500" dirty="0">
                <a:solidFill>
                  <a:srgbClr val="002060"/>
                </a:solidFill>
              </a:rPr>
              <a:t>, we would like to take this opportunity to provide guidance on proper </a:t>
            </a:r>
            <a:r>
              <a:rPr lang="en-US" sz="1500" dirty="0" err="1" smtClean="0">
                <a:solidFill>
                  <a:srgbClr val="002060"/>
                </a:solidFill>
              </a:rPr>
              <a:t>eClaims</a:t>
            </a:r>
            <a:r>
              <a:rPr lang="en-US" sz="1500" dirty="0" smtClean="0">
                <a:solidFill>
                  <a:srgbClr val="002060"/>
                </a:solidFill>
              </a:rPr>
              <a:t> filing.</a:t>
            </a:r>
          </a:p>
          <a:p>
            <a:endParaRPr lang="en-US" sz="1500" dirty="0" smtClean="0">
              <a:solidFill>
                <a:srgbClr val="002060"/>
              </a:solidFill>
            </a:endParaRPr>
          </a:p>
          <a:p>
            <a:pPr marL="285750" indent="-285750">
              <a:buFont typeface="Arial" panose="020B0604020202020204" pitchFamily="34" charset="0"/>
              <a:buChar char="•"/>
            </a:pPr>
            <a:r>
              <a:rPr lang="en-US" sz="1500" dirty="0">
                <a:solidFill>
                  <a:srgbClr val="002060"/>
                </a:solidFill>
              </a:rPr>
              <a:t>A SROI PD should only be used in very limited circumstances such as when the carrier has an IME indicating no disability, a medical report indicating no disability, a different site of injury than originally reported, when an employer is paying wages </a:t>
            </a:r>
            <a:r>
              <a:rPr lang="en-US" sz="1500" b="1" dirty="0">
                <a:solidFill>
                  <a:srgbClr val="002060"/>
                </a:solidFill>
              </a:rPr>
              <a:t>and</a:t>
            </a:r>
            <a:r>
              <a:rPr lang="en-US" sz="1500" dirty="0">
                <a:solidFill>
                  <a:srgbClr val="002060"/>
                </a:solidFill>
              </a:rPr>
              <a:t> the carrier is accepting the case without liability (§21-a), when claimant fails to appear for carrier scheduled appointment per §13-a(3) or scheduled IME within the 7 day waiting period, where there is a medical report in the file that indicates the claimant will be out of work for seven days or less and there is no subsequent medical report of disability beyond the waiting period</a:t>
            </a:r>
            <a:r>
              <a:rPr lang="en-US" sz="1500" dirty="0" smtClean="0">
                <a:solidFill>
                  <a:srgbClr val="FF0000"/>
                </a:solidFill>
              </a:rPr>
              <a:t>, in the rare instance where the medical evidence indicates a partial disability and the claimant has refused light duty</a:t>
            </a:r>
            <a:r>
              <a:rPr lang="en-US" sz="1500" dirty="0" smtClean="0">
                <a:solidFill>
                  <a:srgbClr val="002060"/>
                </a:solidFill>
              </a:rPr>
              <a:t>, </a:t>
            </a:r>
            <a:r>
              <a:rPr lang="en-US" sz="1500" dirty="0">
                <a:solidFill>
                  <a:srgbClr val="002060"/>
                </a:solidFill>
              </a:rPr>
              <a:t>or in the rare instance where the claimant is losing time due to injuries on multiple claims and carrier is paying on one claim only, pending apportionment. One of the other below options are better in any other circumstance.</a:t>
            </a:r>
          </a:p>
          <a:p>
            <a:endParaRPr lang="en-US" sz="1500" dirty="0" smtClean="0">
              <a:solidFill>
                <a:srgbClr val="002060"/>
              </a:solidFill>
            </a:endParaRPr>
          </a:p>
          <a:p>
            <a:pPr marL="285750" lvl="0" indent="-285750">
              <a:buFont typeface="Arial" panose="020B0604020202020204" pitchFamily="34" charset="0"/>
              <a:buChar char="•"/>
            </a:pPr>
            <a:r>
              <a:rPr lang="en-US" sz="1500" dirty="0" smtClean="0">
                <a:solidFill>
                  <a:srgbClr val="002060"/>
                </a:solidFill>
              </a:rPr>
              <a:t>Medical </a:t>
            </a:r>
            <a:r>
              <a:rPr lang="en-US" sz="1500" dirty="0">
                <a:solidFill>
                  <a:srgbClr val="002060"/>
                </a:solidFill>
              </a:rPr>
              <a:t>Only: When lost time does not exceed 7 days and the carrier does not initially dispute the occurrence of an accident or injury (causal relationship), the Carrier should file </a:t>
            </a:r>
            <a:r>
              <a:rPr lang="en-US" sz="1500" dirty="0" smtClean="0">
                <a:solidFill>
                  <a:srgbClr val="002060"/>
                </a:solidFill>
              </a:rPr>
              <a:t>the </a:t>
            </a:r>
            <a:r>
              <a:rPr lang="en-US" sz="1500" dirty="0" err="1" smtClean="0">
                <a:solidFill>
                  <a:srgbClr val="002060"/>
                </a:solidFill>
              </a:rPr>
              <a:t>FROI</a:t>
            </a:r>
            <a:r>
              <a:rPr lang="en-US" sz="1500" dirty="0" smtClean="0">
                <a:solidFill>
                  <a:srgbClr val="002060"/>
                </a:solidFill>
              </a:rPr>
              <a:t> 00 Medical Only </a:t>
            </a:r>
            <a:r>
              <a:rPr lang="en-US" sz="1500" dirty="0">
                <a:solidFill>
                  <a:srgbClr val="002060"/>
                </a:solidFill>
              </a:rPr>
              <a:t>accepting liability for the medical portion of the claim whether there is medical in the file or not. Under </a:t>
            </a:r>
            <a:r>
              <a:rPr lang="en-US" sz="1500" dirty="0" err="1">
                <a:solidFill>
                  <a:srgbClr val="002060"/>
                </a:solidFill>
              </a:rPr>
              <a:t>eClaims</a:t>
            </a:r>
            <a:r>
              <a:rPr lang="en-US" sz="1500" dirty="0">
                <a:solidFill>
                  <a:srgbClr val="002060"/>
                </a:solidFill>
              </a:rPr>
              <a:t> rules, a SROI-04 may be filed after this Medical Only filing </a:t>
            </a:r>
            <a:r>
              <a:rPr lang="en-US" sz="1500" dirty="0" smtClean="0">
                <a:solidFill>
                  <a:srgbClr val="002060"/>
                </a:solidFill>
              </a:rPr>
              <a:t>if </a:t>
            </a:r>
            <a:r>
              <a:rPr lang="en-US" sz="1500" dirty="0">
                <a:solidFill>
                  <a:srgbClr val="002060"/>
                </a:solidFill>
              </a:rPr>
              <a:t>lost time is claimed and investigation reveals a reason to deny the claim. </a:t>
            </a:r>
          </a:p>
          <a:p>
            <a:pPr marL="285750" lvl="0" indent="-285750">
              <a:buFont typeface="Arial" panose="020B0604020202020204" pitchFamily="34" charset="0"/>
              <a:buChar char="•"/>
            </a:pPr>
            <a:endParaRPr lang="en-US" sz="1500" dirty="0">
              <a:solidFill>
                <a:srgbClr val="002060"/>
              </a:solidFill>
            </a:endParaRPr>
          </a:p>
          <a:p>
            <a:pPr marL="285750" lvl="0" indent="-285750">
              <a:buFont typeface="Arial" panose="020B0604020202020204" pitchFamily="34" charset="0"/>
              <a:buChar char="•"/>
            </a:pPr>
            <a:r>
              <a:rPr lang="en-US" sz="1500" dirty="0" err="1">
                <a:solidFill>
                  <a:srgbClr val="002060"/>
                </a:solidFill>
              </a:rPr>
              <a:t>SROI</a:t>
            </a:r>
            <a:r>
              <a:rPr lang="en-US" sz="1500" dirty="0">
                <a:solidFill>
                  <a:srgbClr val="002060"/>
                </a:solidFill>
              </a:rPr>
              <a:t>-IP: When the employer reports a work related accident and the lost time exceeds the waiting period whether there is medical in the file or not, payment should begin (Bob was injured at work, went to the doctor from work, called to say doctor told him to come back in </a:t>
            </a:r>
            <a:r>
              <a:rPr lang="en-US" sz="1500" dirty="0" smtClean="0">
                <a:solidFill>
                  <a:srgbClr val="002060"/>
                </a:solidFill>
              </a:rPr>
              <a:t>3 </a:t>
            </a:r>
            <a:r>
              <a:rPr lang="en-US" sz="1500" dirty="0">
                <a:solidFill>
                  <a:srgbClr val="002060"/>
                </a:solidFill>
              </a:rPr>
              <a:t>weeks, no work until then). </a:t>
            </a:r>
          </a:p>
          <a:p>
            <a:pPr marL="285750" lvl="0" indent="-285750">
              <a:buFont typeface="Arial" panose="020B0604020202020204" pitchFamily="34" charset="0"/>
              <a:buChar char="•"/>
            </a:pPr>
            <a:endParaRPr lang="en-US" sz="1500" dirty="0">
              <a:solidFill>
                <a:srgbClr val="002060"/>
              </a:solidFill>
            </a:endParaRPr>
          </a:p>
          <a:p>
            <a:pPr marL="285750" indent="-285750">
              <a:buFont typeface="Arial" panose="020B0604020202020204" pitchFamily="34" charset="0"/>
              <a:buChar char="•"/>
            </a:pPr>
            <a:r>
              <a:rPr lang="en-US" sz="1500" dirty="0">
                <a:solidFill>
                  <a:srgbClr val="002060"/>
                </a:solidFill>
              </a:rPr>
              <a:t> FROI-04 or a SROI-4 should never be filed when the only issue is whether there is medical evidence to support a claim for compensable lost time, nor should a carrier file a denial disputing Causal Relationship when the occurrence of a work-related accident/injury is not disputed. </a:t>
            </a:r>
            <a:endParaRPr lang="en-US" sz="1500" dirty="0" smtClean="0">
              <a:solidFill>
                <a:srgbClr val="002060"/>
              </a:solidFill>
            </a:endParaRPr>
          </a:p>
          <a:p>
            <a:pPr marL="285750" indent="-285750">
              <a:buFont typeface="Arial" panose="020B0604020202020204" pitchFamily="34" charset="0"/>
              <a:buChar char="•"/>
            </a:pPr>
            <a:endParaRPr lang="en-US" sz="1600" dirty="0">
              <a:solidFill>
                <a:srgbClr val="002060"/>
              </a:solidFill>
            </a:endParaRPr>
          </a:p>
          <a:p>
            <a:endParaRPr lang="en-US" sz="1600" dirty="0">
              <a:solidFill>
                <a:srgbClr val="002060"/>
              </a:solidFill>
            </a:endParaRPr>
          </a:p>
          <a:p>
            <a:endParaRPr lang="en-US" dirty="0">
              <a:solidFill>
                <a:srgbClr val="002060"/>
              </a:solidFill>
            </a:endParaRPr>
          </a:p>
          <a:p>
            <a:pPr marL="285750" lvl="0" indent="-285750">
              <a:buFont typeface="Arial" panose="020B0604020202020204" pitchFamily="34" charset="0"/>
              <a:buChar char="•"/>
            </a:pPr>
            <a:endParaRPr lang="en-US" dirty="0">
              <a:solidFill>
                <a:srgbClr val="002060"/>
              </a:solidFill>
            </a:endParaRPr>
          </a:p>
        </p:txBody>
      </p:sp>
      <p:sp useBgFill="1">
        <p:nvSpPr>
          <p:cNvPr id="4" name="Title 1"/>
          <p:cNvSpPr>
            <a:spLocks noGrp="1"/>
          </p:cNvSpPr>
          <p:nvPr>
            <p:ph type="title"/>
          </p:nvPr>
        </p:nvSpPr>
        <p:spPr>
          <a:xfrm>
            <a:off x="83820" y="334645"/>
            <a:ext cx="6964680" cy="646245"/>
          </a:xfrm>
        </p:spPr>
        <p:txBody>
          <a:bodyPr>
            <a:noAutofit/>
          </a:bodyPr>
          <a:lstStyle/>
          <a:p>
            <a:r>
              <a:rPr lang="en-US" sz="2400" b="1" dirty="0" smtClean="0">
                <a:solidFill>
                  <a:srgbClr val="002D73"/>
                </a:solidFill>
              </a:rPr>
              <a:t>Proper E-Claims Filing</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23</a:t>
            </a:fld>
            <a:endParaRPr lang="en-US" dirty="0"/>
          </a:p>
        </p:txBody>
      </p:sp>
    </p:spTree>
    <p:extLst>
      <p:ext uri="{BB962C8B-B14F-4D97-AF65-F5344CB8AC3E}">
        <p14:creationId xmlns:p14="http://schemas.microsoft.com/office/powerpoint/2010/main" val="15435580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0190" y="699771"/>
            <a:ext cx="9927311" cy="8623805"/>
          </a:xfrm>
          <a:prstGeom prst="rect">
            <a:avLst/>
          </a:prstGeom>
        </p:spPr>
        <p:txBody>
          <a:bodyPr wrap="square">
            <a:spAutoFit/>
          </a:bodyPr>
          <a:lstStyle/>
          <a:p>
            <a:pPr lvl="1"/>
            <a:r>
              <a:rPr lang="en-US" b="1" dirty="0" err="1" smtClean="0">
                <a:solidFill>
                  <a:srgbClr val="002060"/>
                </a:solidFill>
              </a:rPr>
              <a:t>Payor</a:t>
            </a:r>
            <a:r>
              <a:rPr lang="en-US" b="1" dirty="0" smtClean="0">
                <a:solidFill>
                  <a:srgbClr val="002060"/>
                </a:solidFill>
              </a:rPr>
              <a:t> </a:t>
            </a:r>
            <a:r>
              <a:rPr lang="en-US" b="1" dirty="0">
                <a:solidFill>
                  <a:srgbClr val="002060"/>
                </a:solidFill>
              </a:rPr>
              <a:t>Options When No Medical Present and the employer has reported a work related accident or injury that is expected to result in compensable lost time:</a:t>
            </a:r>
          </a:p>
          <a:p>
            <a:pPr lvl="1"/>
            <a:endParaRPr lang="en-US" b="1" dirty="0">
              <a:solidFill>
                <a:srgbClr val="002060"/>
              </a:solidFill>
            </a:endParaRPr>
          </a:p>
          <a:p>
            <a:pPr lvl="1"/>
            <a:r>
              <a:rPr lang="en-US" sz="1600" b="1" dirty="0">
                <a:solidFill>
                  <a:srgbClr val="002060"/>
                </a:solidFill>
              </a:rPr>
              <a:t>Option</a:t>
            </a:r>
            <a:r>
              <a:rPr lang="en-US" sz="1600" dirty="0">
                <a:solidFill>
                  <a:srgbClr val="002060"/>
                </a:solidFill>
              </a:rPr>
              <a:t>: When there is no medical evidence in the file, the carrier may pay at the tentative mild rate pending receipt of medical from the claimant’s treating </a:t>
            </a:r>
            <a:r>
              <a:rPr lang="en-US" sz="1600" dirty="0" smtClean="0">
                <a:solidFill>
                  <a:srgbClr val="002060"/>
                </a:solidFill>
              </a:rPr>
              <a:t>provider. </a:t>
            </a:r>
          </a:p>
          <a:p>
            <a:pPr lvl="1"/>
            <a:endParaRPr lang="en-US" sz="1600" dirty="0">
              <a:solidFill>
                <a:srgbClr val="002060"/>
              </a:solidFill>
            </a:endParaRPr>
          </a:p>
          <a:p>
            <a:pPr lvl="1"/>
            <a:r>
              <a:rPr lang="en-US" sz="1600" b="1" dirty="0" smtClean="0">
                <a:solidFill>
                  <a:srgbClr val="002060"/>
                </a:solidFill>
              </a:rPr>
              <a:t>Option</a:t>
            </a:r>
            <a:r>
              <a:rPr lang="en-US" sz="1600" dirty="0" smtClean="0">
                <a:solidFill>
                  <a:srgbClr val="002060"/>
                </a:solidFill>
              </a:rPr>
              <a:t>: The carrier may make payment without prejudice (§21-a) by filing their </a:t>
            </a:r>
            <a:r>
              <a:rPr lang="en-US" sz="1600" dirty="0" err="1" smtClean="0">
                <a:solidFill>
                  <a:srgbClr val="002060"/>
                </a:solidFill>
              </a:rPr>
              <a:t>SROI</a:t>
            </a:r>
            <a:r>
              <a:rPr lang="en-US" sz="1600" dirty="0" smtClean="0">
                <a:solidFill>
                  <a:srgbClr val="002060"/>
                </a:solidFill>
              </a:rPr>
              <a:t> IP with agreement to compensate code without liability (DN0075)</a:t>
            </a:r>
            <a:endParaRPr lang="en-US" sz="1600" dirty="0">
              <a:solidFill>
                <a:srgbClr val="002060"/>
              </a:solidFill>
            </a:endParaRPr>
          </a:p>
          <a:p>
            <a:pPr lvl="1"/>
            <a:endParaRPr lang="en-US" sz="1600" dirty="0">
              <a:solidFill>
                <a:srgbClr val="002060"/>
              </a:solidFill>
            </a:endParaRPr>
          </a:p>
          <a:p>
            <a:pPr lvl="1"/>
            <a:r>
              <a:rPr lang="en-US" sz="1600" b="1" dirty="0">
                <a:solidFill>
                  <a:srgbClr val="002060"/>
                </a:solidFill>
              </a:rPr>
              <a:t>Option</a:t>
            </a:r>
            <a:r>
              <a:rPr lang="en-US" sz="1600" dirty="0">
                <a:solidFill>
                  <a:srgbClr val="002060"/>
                </a:solidFill>
              </a:rPr>
              <a:t>: When no medical evidence is produced within 48 hours of treatment, the carrier may transfer the claimant’s care per 13-a (3) to an authorized treating provider in order to obtain an opinion as to degree of disability and pay benefits in accordance with the physician’s opinion. </a:t>
            </a:r>
          </a:p>
          <a:p>
            <a:pPr lvl="1"/>
            <a:endParaRPr lang="en-US" sz="1600" dirty="0">
              <a:solidFill>
                <a:srgbClr val="002060"/>
              </a:solidFill>
            </a:endParaRPr>
          </a:p>
          <a:p>
            <a:pPr lvl="1"/>
            <a:r>
              <a:rPr lang="en-US" sz="1600" b="1" dirty="0">
                <a:solidFill>
                  <a:srgbClr val="002060"/>
                </a:solidFill>
              </a:rPr>
              <a:t>Option</a:t>
            </a:r>
            <a:r>
              <a:rPr lang="en-US" sz="1600" dirty="0">
                <a:solidFill>
                  <a:srgbClr val="002060"/>
                </a:solidFill>
              </a:rPr>
              <a:t>: When no medical evidence is sent to the Board file within 30 </a:t>
            </a:r>
            <a:r>
              <a:rPr lang="en-US" sz="1600" dirty="0" smtClean="0">
                <a:solidFill>
                  <a:srgbClr val="002060"/>
                </a:solidFill>
              </a:rPr>
              <a:t>days from </a:t>
            </a:r>
            <a:r>
              <a:rPr lang="en-US" sz="1600" dirty="0">
                <a:solidFill>
                  <a:srgbClr val="002060"/>
                </a:solidFill>
              </a:rPr>
              <a:t>the date the employer had knowledge </a:t>
            </a:r>
            <a:r>
              <a:rPr lang="en-US" sz="1600" dirty="0" smtClean="0">
                <a:solidFill>
                  <a:srgbClr val="002060"/>
                </a:solidFill>
              </a:rPr>
              <a:t>of the date of disability (DN0281) </a:t>
            </a:r>
            <a:r>
              <a:rPr lang="en-US" sz="1600" dirty="0">
                <a:solidFill>
                  <a:srgbClr val="002060"/>
                </a:solidFill>
              </a:rPr>
              <a:t>the carrier may suspend benefits, as the inference of disability contained in the employer’s initial report lasts only a reasonable time. The carrier may, of course, also suspend benefits anytime it receives a C-11 indicating the claimant has </a:t>
            </a:r>
            <a:r>
              <a:rPr lang="en-US" sz="1600" dirty="0" err="1">
                <a:solidFill>
                  <a:srgbClr val="002060"/>
                </a:solidFill>
              </a:rPr>
              <a:t>RTW</a:t>
            </a:r>
            <a:r>
              <a:rPr lang="en-US" sz="1600" dirty="0" smtClean="0">
                <a:solidFill>
                  <a:srgbClr val="002060"/>
                </a:solidFill>
              </a:rPr>
              <a:t>.</a:t>
            </a:r>
          </a:p>
          <a:p>
            <a:pPr lvl="1"/>
            <a:endParaRPr lang="en-US" sz="1600" dirty="0">
              <a:solidFill>
                <a:srgbClr val="002060"/>
              </a:solidFill>
            </a:endParaRPr>
          </a:p>
          <a:p>
            <a:pPr lvl="1"/>
            <a:r>
              <a:rPr lang="en-US" sz="1600" b="1" dirty="0" smtClean="0">
                <a:solidFill>
                  <a:srgbClr val="002060"/>
                </a:solidFill>
              </a:rPr>
              <a:t>Option</a:t>
            </a:r>
            <a:r>
              <a:rPr lang="en-US" sz="1600" dirty="0" smtClean="0">
                <a:solidFill>
                  <a:srgbClr val="002060"/>
                </a:solidFill>
              </a:rPr>
              <a:t>: </a:t>
            </a:r>
            <a:r>
              <a:rPr lang="en-US" sz="1600" dirty="0">
                <a:solidFill>
                  <a:srgbClr val="002060"/>
                </a:solidFill>
              </a:rPr>
              <a:t>The employer/carrier may choose to use a Preferred Provider Organization (PPO) in accordance with Article 10-A and 12 </a:t>
            </a:r>
            <a:r>
              <a:rPr lang="en-US" sz="1600" dirty="0" err="1">
                <a:solidFill>
                  <a:srgbClr val="002060"/>
                </a:solidFill>
              </a:rPr>
              <a:t>NYCRR</a:t>
            </a:r>
            <a:r>
              <a:rPr lang="en-US" sz="1600" dirty="0">
                <a:solidFill>
                  <a:srgbClr val="002060"/>
                </a:solidFill>
              </a:rPr>
              <a:t> §325-8.1 to 325-8.6, which requires treatment by PPO providers for the first thirty </a:t>
            </a:r>
            <a:r>
              <a:rPr lang="en-US" sz="1600" dirty="0" smtClean="0">
                <a:solidFill>
                  <a:srgbClr val="002060"/>
                </a:solidFill>
              </a:rPr>
              <a:t>days.</a:t>
            </a:r>
          </a:p>
          <a:p>
            <a:pPr lvl="1"/>
            <a:endParaRPr lang="en-US" sz="1600" dirty="0">
              <a:solidFill>
                <a:srgbClr val="002060"/>
              </a:solidFill>
            </a:endParaRPr>
          </a:p>
          <a:p>
            <a:pPr lvl="1"/>
            <a:r>
              <a:rPr lang="en-US" sz="1600" b="1" dirty="0" smtClean="0">
                <a:solidFill>
                  <a:srgbClr val="002060"/>
                </a:solidFill>
              </a:rPr>
              <a:t>Option:</a:t>
            </a:r>
            <a:r>
              <a:rPr lang="en-US" dirty="0">
                <a:solidFill>
                  <a:srgbClr val="002060"/>
                </a:solidFill>
              </a:rPr>
              <a:t> </a:t>
            </a:r>
            <a:r>
              <a:rPr lang="en-US" sz="1600" dirty="0">
                <a:solidFill>
                  <a:srgbClr val="002060"/>
                </a:solidFill>
              </a:rPr>
              <a:t>When there is no medical evidence in the file, the carrier </a:t>
            </a:r>
            <a:r>
              <a:rPr lang="en-US" sz="1600" dirty="0" smtClean="0">
                <a:solidFill>
                  <a:srgbClr val="002060"/>
                </a:solidFill>
              </a:rPr>
              <a:t>may choose to obtain an </a:t>
            </a:r>
            <a:r>
              <a:rPr lang="en-US" sz="1600" dirty="0" err="1" smtClean="0">
                <a:solidFill>
                  <a:srgbClr val="002060"/>
                </a:solidFill>
              </a:rPr>
              <a:t>IME</a:t>
            </a:r>
            <a:r>
              <a:rPr lang="en-US" sz="1600" dirty="0" smtClean="0">
                <a:solidFill>
                  <a:srgbClr val="002060"/>
                </a:solidFill>
              </a:rPr>
              <a:t> per §137 of the Workers Compensation Law.</a:t>
            </a:r>
            <a:endParaRPr lang="en-US" sz="1600" b="1" dirty="0">
              <a:solidFill>
                <a:srgbClr val="002060"/>
              </a:solidFill>
            </a:endParaRPr>
          </a:p>
          <a:p>
            <a:pPr lvl="0"/>
            <a:endParaRPr lang="en-US" dirty="0">
              <a:solidFill>
                <a:srgbClr val="002060"/>
              </a:solidFill>
            </a:endParaRPr>
          </a:p>
          <a:p>
            <a:endParaRPr lang="en-US" sz="1400"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43654" y="334646"/>
            <a:ext cx="6930784" cy="463518"/>
          </a:xfrm>
        </p:spPr>
        <p:txBody>
          <a:bodyPr>
            <a:noAutofit/>
          </a:bodyPr>
          <a:lstStyle/>
          <a:p>
            <a:r>
              <a:rPr lang="en-US" sz="2400" b="1" dirty="0" smtClean="0">
                <a:solidFill>
                  <a:srgbClr val="002D73"/>
                </a:solidFill>
              </a:rPr>
              <a:t>Proper E-Claims Filing</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24</a:t>
            </a:fld>
            <a:endParaRPr lang="en-US" dirty="0"/>
          </a:p>
        </p:txBody>
      </p:sp>
    </p:spTree>
    <p:extLst>
      <p:ext uri="{BB962C8B-B14F-4D97-AF65-F5344CB8AC3E}">
        <p14:creationId xmlns:p14="http://schemas.microsoft.com/office/powerpoint/2010/main" val="2577364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 y="1123627"/>
            <a:ext cx="10393680" cy="6093976"/>
          </a:xfrm>
          <a:prstGeom prst="rect">
            <a:avLst/>
          </a:prstGeom>
        </p:spPr>
        <p:txBody>
          <a:bodyPr wrap="square">
            <a:spAutoFit/>
          </a:bodyPr>
          <a:lstStyle/>
          <a:p>
            <a:pPr lvl="1"/>
            <a:endParaRPr lang="en-US" b="1" dirty="0" smtClean="0">
              <a:solidFill>
                <a:srgbClr val="002060"/>
              </a:solidFill>
            </a:endParaRPr>
          </a:p>
          <a:p>
            <a:pPr lvl="1"/>
            <a:endParaRPr lang="en-US" b="1" dirty="0">
              <a:solidFill>
                <a:srgbClr val="002060"/>
              </a:solidFill>
            </a:endParaRPr>
          </a:p>
          <a:p>
            <a:endParaRPr lang="en-US" dirty="0" smtClean="0">
              <a:solidFill>
                <a:srgbClr val="002060"/>
              </a:solidFill>
            </a:endParaRPr>
          </a:p>
          <a:p>
            <a:r>
              <a:rPr lang="en-US" dirty="0" smtClean="0">
                <a:solidFill>
                  <a:srgbClr val="002060"/>
                </a:solidFill>
              </a:rPr>
              <a:t>In order to continue outreach and education on the </a:t>
            </a:r>
            <a:r>
              <a:rPr lang="en-US" dirty="0" err="1">
                <a:solidFill>
                  <a:srgbClr val="002060"/>
                </a:solidFill>
              </a:rPr>
              <a:t>Payor</a:t>
            </a:r>
            <a:r>
              <a:rPr lang="en-US" dirty="0">
                <a:solidFill>
                  <a:srgbClr val="002060"/>
                </a:solidFill>
              </a:rPr>
              <a:t> </a:t>
            </a:r>
            <a:r>
              <a:rPr lang="en-US" dirty="0" smtClean="0">
                <a:solidFill>
                  <a:srgbClr val="002060"/>
                </a:solidFill>
              </a:rPr>
              <a:t>Compliance and E-Claims initiatives we ask that:</a:t>
            </a:r>
          </a:p>
          <a:p>
            <a:endParaRPr lang="en-US" dirty="0">
              <a:solidFill>
                <a:srgbClr val="002060"/>
              </a:solidFill>
            </a:endParaRPr>
          </a:p>
          <a:p>
            <a:pPr marL="285750" lvl="0" indent="-285750">
              <a:buFont typeface="Arial" panose="020B0604020202020204" pitchFamily="34" charset="0"/>
              <a:buChar char="•"/>
            </a:pPr>
            <a:r>
              <a:rPr lang="en-US" dirty="0" smtClean="0">
                <a:solidFill>
                  <a:srgbClr val="002060"/>
                </a:solidFill>
              </a:rPr>
              <a:t>If </a:t>
            </a:r>
            <a:r>
              <a:rPr lang="en-US" dirty="0">
                <a:solidFill>
                  <a:srgbClr val="002060"/>
                </a:solidFill>
              </a:rPr>
              <a:t>you need help determining what to file, contact the </a:t>
            </a:r>
            <a:r>
              <a:rPr lang="en-US" dirty="0" smtClean="0">
                <a:solidFill>
                  <a:srgbClr val="002060"/>
                </a:solidFill>
              </a:rPr>
              <a:t>Monitoring or e-Claims  Unit. </a:t>
            </a:r>
            <a:r>
              <a:rPr lang="en-US" dirty="0" smtClean="0">
                <a:solidFill>
                  <a:srgbClr val="002060"/>
                </a:solidFill>
                <a:hlinkClick r:id="rId3"/>
              </a:rPr>
              <a:t>monitoring@wcb.ny.gov</a:t>
            </a:r>
            <a:r>
              <a:rPr lang="en-US" dirty="0" smtClean="0">
                <a:solidFill>
                  <a:srgbClr val="002060"/>
                </a:solidFill>
              </a:rPr>
              <a:t>,  </a:t>
            </a:r>
            <a:r>
              <a:rPr lang="en-US" dirty="0" smtClean="0">
                <a:solidFill>
                  <a:srgbClr val="002060"/>
                </a:solidFill>
                <a:hlinkClick r:id="rId4"/>
              </a:rPr>
              <a:t>EClaims@wcb.ny.gov</a:t>
            </a:r>
            <a:r>
              <a:rPr lang="en-US" dirty="0" smtClean="0">
                <a:solidFill>
                  <a:srgbClr val="002060"/>
                </a:solidFill>
              </a:rPr>
              <a:t> </a:t>
            </a:r>
          </a:p>
          <a:p>
            <a:pPr marL="285750" lvl="0" indent="-285750">
              <a:buFont typeface="Arial" panose="020B0604020202020204" pitchFamily="34" charset="0"/>
              <a:buChar char="•"/>
            </a:pPr>
            <a:endParaRPr lang="en-US" dirty="0">
              <a:solidFill>
                <a:srgbClr val="002060"/>
              </a:solidFill>
            </a:endParaRPr>
          </a:p>
          <a:p>
            <a:pPr marL="285750" lvl="0" indent="-285750">
              <a:buFont typeface="Arial" panose="020B0604020202020204" pitchFamily="34" charset="0"/>
              <a:buChar char="•"/>
            </a:pPr>
            <a:r>
              <a:rPr lang="en-US" dirty="0" smtClean="0">
                <a:solidFill>
                  <a:srgbClr val="002060"/>
                </a:solidFill>
              </a:rPr>
              <a:t>That you do </a:t>
            </a:r>
            <a:r>
              <a:rPr lang="en-US" dirty="0">
                <a:solidFill>
                  <a:srgbClr val="002060"/>
                </a:solidFill>
              </a:rPr>
              <a:t>not submit a denial or request a hearing, when you are unsure how to proceed</a:t>
            </a:r>
            <a:r>
              <a:rPr lang="en-US" dirty="0" smtClean="0">
                <a:solidFill>
                  <a:srgbClr val="002060"/>
                </a:solidFill>
              </a:rPr>
              <a:t>.</a:t>
            </a:r>
          </a:p>
          <a:p>
            <a:pPr lvl="0"/>
            <a:r>
              <a:rPr lang="en-US" dirty="0" smtClean="0">
                <a:solidFill>
                  <a:srgbClr val="002060"/>
                </a:solidFill>
              </a:rPr>
              <a:t> </a:t>
            </a:r>
            <a:r>
              <a:rPr lang="en-US" dirty="0">
                <a:solidFill>
                  <a:srgbClr val="002060"/>
                </a:solidFill>
              </a:rPr>
              <a:t> </a:t>
            </a:r>
          </a:p>
          <a:p>
            <a:r>
              <a:rPr lang="en-US" dirty="0">
                <a:solidFill>
                  <a:srgbClr val="002060"/>
                </a:solidFill>
              </a:rPr>
              <a:t>Penalties may be imposed when a denial is submitted or a hearing is requested without good reason. </a:t>
            </a:r>
            <a:endParaRPr lang="en-US" dirty="0" smtClean="0">
              <a:solidFill>
                <a:srgbClr val="002060"/>
              </a:solidFill>
            </a:endParaRPr>
          </a:p>
          <a:p>
            <a:pPr marL="285750" indent="-285750">
              <a:buFont typeface="Arial" panose="020B0604020202020204" pitchFamily="34" charset="0"/>
              <a:buChar char="•"/>
            </a:pPr>
            <a:endParaRPr lang="en-US" dirty="0">
              <a:solidFill>
                <a:srgbClr val="002060"/>
              </a:solidFill>
            </a:endParaRPr>
          </a:p>
          <a:p>
            <a:pPr lvl="0"/>
            <a:endParaRPr lang="en-US" dirty="0">
              <a:solidFill>
                <a:srgbClr val="002060"/>
              </a:solidFill>
            </a:endParaRPr>
          </a:p>
          <a:p>
            <a:endParaRPr lang="en-US" sz="1400"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117716" y="616932"/>
            <a:ext cx="6930784" cy="363958"/>
          </a:xfrm>
        </p:spPr>
        <p:txBody>
          <a:bodyPr>
            <a:noAutofit/>
          </a:bodyPr>
          <a:lstStyle/>
          <a:p>
            <a:r>
              <a:rPr lang="en-US" sz="2800" b="1" dirty="0" smtClean="0">
                <a:solidFill>
                  <a:srgbClr val="002D73"/>
                </a:solidFill>
              </a:rPr>
              <a:t>Proper E-Claims Filing</a:t>
            </a:r>
            <a:endParaRPr lang="en-US" sz="28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25</a:t>
            </a:fld>
            <a:endParaRPr lang="en-US" dirty="0"/>
          </a:p>
        </p:txBody>
      </p:sp>
    </p:spTree>
    <p:extLst>
      <p:ext uri="{BB962C8B-B14F-4D97-AF65-F5344CB8AC3E}">
        <p14:creationId xmlns:p14="http://schemas.microsoft.com/office/powerpoint/2010/main" val="2892003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26</a:t>
            </a:fld>
            <a:endParaRPr lang="en-US" dirty="0"/>
          </a:p>
        </p:txBody>
      </p:sp>
      <p:sp>
        <p:nvSpPr>
          <p:cNvPr id="4" name="Title 3"/>
          <p:cNvSpPr>
            <a:spLocks noGrp="1"/>
          </p:cNvSpPr>
          <p:nvPr>
            <p:ph type="title"/>
          </p:nvPr>
        </p:nvSpPr>
        <p:spPr>
          <a:xfrm>
            <a:off x="-626836" y="2062979"/>
            <a:ext cx="6303191" cy="2852737"/>
          </a:xfrm>
        </p:spPr>
        <p:txBody>
          <a:bodyPr/>
          <a:lstStyle/>
          <a:p>
            <a:pPr algn="ctr"/>
            <a:r>
              <a:rPr lang="en-US" sz="3600" dirty="0"/>
              <a:t>Registration Process</a:t>
            </a:r>
            <a:r>
              <a:rPr lang="en-US" dirty="0"/>
              <a:t/>
            </a:r>
            <a:br>
              <a:rPr lang="en-US" dirty="0"/>
            </a:br>
            <a:endParaRPr lang="en-US" dirty="0"/>
          </a:p>
        </p:txBody>
      </p:sp>
    </p:spTree>
    <p:extLst>
      <p:ext uri="{BB962C8B-B14F-4D97-AF65-F5344CB8AC3E}">
        <p14:creationId xmlns:p14="http://schemas.microsoft.com/office/powerpoint/2010/main" val="22770670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99457" y="1629404"/>
            <a:ext cx="10352314" cy="4524315"/>
          </a:xfrm>
          <a:prstGeom prst="rect">
            <a:avLst/>
          </a:prstGeom>
        </p:spPr>
        <p:txBody>
          <a:bodyPr wrap="square">
            <a:spAutoFit/>
          </a:bodyPr>
          <a:lstStyle/>
          <a:p>
            <a:endParaRPr lang="en-US" dirty="0">
              <a:solidFill>
                <a:srgbClr val="002776"/>
              </a:solidFill>
            </a:endParaRPr>
          </a:p>
          <a:p>
            <a:r>
              <a:rPr lang="en-US" dirty="0">
                <a:solidFill>
                  <a:srgbClr val="002776"/>
                </a:solidFill>
              </a:rPr>
              <a:t>All Carriers, Self-Insureds and Municipalities would need E-claims Inquiry access.</a:t>
            </a:r>
          </a:p>
          <a:p>
            <a:r>
              <a:rPr lang="en-US" dirty="0">
                <a:solidFill>
                  <a:srgbClr val="002776"/>
                </a:solidFill>
              </a:rPr>
              <a:t>In order to get E-claims Inquiry access please register on line at </a:t>
            </a:r>
            <a:r>
              <a:rPr lang="en-US" dirty="0"/>
              <a:t>	</a:t>
            </a:r>
          </a:p>
          <a:p>
            <a:r>
              <a:rPr lang="en-US" u="sng" dirty="0">
                <a:solidFill>
                  <a:srgbClr val="C00000"/>
                </a:solidFill>
              </a:rPr>
              <a:t>http://www.wcb.ny.gov/content/ebiz/eclaims/Registration/howtoregInquiry.jsp</a:t>
            </a:r>
            <a:endParaRPr lang="en-US" dirty="0">
              <a:solidFill>
                <a:srgbClr val="C00000"/>
              </a:solidFill>
            </a:endParaRPr>
          </a:p>
          <a:p>
            <a:endParaRPr lang="en-US" dirty="0">
              <a:solidFill>
                <a:srgbClr val="002776"/>
              </a:solidFill>
            </a:endParaRPr>
          </a:p>
          <a:p>
            <a:r>
              <a:rPr lang="en-US" dirty="0">
                <a:solidFill>
                  <a:srgbClr val="002776"/>
                </a:solidFill>
              </a:rPr>
              <a:t>Payor Compliance Agreement will need to be signed in order to review Payor Compliance Reports.</a:t>
            </a:r>
          </a:p>
          <a:p>
            <a:endParaRPr lang="en-US" dirty="0">
              <a:solidFill>
                <a:srgbClr val="002776"/>
              </a:solidFill>
            </a:endParaRPr>
          </a:p>
          <a:p>
            <a:pPr marL="520700" lvl="1" indent="-285750"/>
            <a:r>
              <a:rPr lang="en-US" dirty="0">
                <a:solidFill>
                  <a:srgbClr val="002776"/>
                </a:solidFill>
              </a:rPr>
              <a:t>Payor Compliance Agreement will be an electronic document</a:t>
            </a:r>
          </a:p>
          <a:p>
            <a:pPr marL="520700" lvl="1" indent="-285750"/>
            <a:r>
              <a:rPr lang="en-US" dirty="0">
                <a:solidFill>
                  <a:srgbClr val="002776"/>
                </a:solidFill>
              </a:rPr>
              <a:t>A Payor Compliance Agreement will be signed for access per W-code (may list multiple W-Codes on one agreement)</a:t>
            </a:r>
          </a:p>
          <a:p>
            <a:pPr marL="520700" lvl="1" indent="-285750"/>
            <a:r>
              <a:rPr lang="en-US" dirty="0">
                <a:solidFill>
                  <a:srgbClr val="002776"/>
                </a:solidFill>
              </a:rPr>
              <a:t>Please send name and e-mail address of executive officer for each W-code to </a:t>
            </a:r>
            <a:r>
              <a:rPr lang="en-US" dirty="0">
                <a:solidFill>
                  <a:srgbClr val="C00000"/>
                </a:solidFill>
              </a:rPr>
              <a:t>monitorregistration@wcb.ny.gov</a:t>
            </a:r>
            <a:r>
              <a:rPr lang="en-US" dirty="0">
                <a:solidFill>
                  <a:srgbClr val="002776"/>
                </a:solidFill>
              </a:rPr>
              <a:t> in order to receive Payor Compliance Agreement for signature</a:t>
            </a:r>
          </a:p>
          <a:p>
            <a:endParaRPr lang="en-US" dirty="0">
              <a:solidFill>
                <a:srgbClr val="002776"/>
              </a:solidFill>
            </a:endParaRPr>
          </a:p>
          <a:p>
            <a:r>
              <a:rPr lang="en-US" dirty="0">
                <a:solidFill>
                  <a:srgbClr val="002776"/>
                </a:solidFill>
              </a:rPr>
              <a:t>Once the Payor Compliance agreement is signed and approved by the Board, anyone with e-claims Inquiry Access for that W-code (carrier or TPA) would then be able to see the Payor Compliance Reports.</a:t>
            </a:r>
          </a:p>
        </p:txBody>
      </p:sp>
      <p:sp>
        <p:nvSpPr>
          <p:cNvPr id="7" name="Rectangle 6"/>
          <p:cNvSpPr/>
          <p:nvPr/>
        </p:nvSpPr>
        <p:spPr>
          <a:xfrm>
            <a:off x="258121" y="677996"/>
            <a:ext cx="3747822" cy="461665"/>
          </a:xfrm>
          <a:prstGeom prst="rect">
            <a:avLst/>
          </a:prstGeom>
        </p:spPr>
        <p:txBody>
          <a:bodyPr wrap="square">
            <a:spAutoFit/>
          </a:bodyPr>
          <a:lstStyle/>
          <a:p>
            <a:r>
              <a:rPr lang="en-US" sz="2400" b="1" dirty="0" smtClean="0">
                <a:solidFill>
                  <a:srgbClr val="002D73"/>
                </a:solidFill>
              </a:rPr>
              <a:t>Registration Process</a:t>
            </a:r>
            <a:endParaRPr lang="en-US" sz="2400" dirty="0">
              <a:solidFill>
                <a:srgbClr val="002D73"/>
              </a:solidFill>
            </a:endParaRPr>
          </a:p>
        </p:txBody>
      </p:sp>
      <p:sp>
        <p:nvSpPr>
          <p:cNvPr id="8" name="Date Placeholder 4"/>
          <p:cNvSpPr>
            <a:spLocks noGrp="1"/>
          </p:cNvSpPr>
          <p:nvPr>
            <p:ph type="dt" sz="half" idx="10"/>
          </p:nvPr>
        </p:nvSpPr>
        <p:spPr>
          <a:xfrm>
            <a:off x="175260" y="21772"/>
            <a:ext cx="2743200" cy="365125"/>
          </a:xfrm>
        </p:spPr>
        <p:txBody>
          <a:bodyPr/>
          <a:lstStyle/>
          <a:p>
            <a:r>
              <a:rPr lang="en-US" dirty="0" smtClean="0"/>
              <a:t>5/19/2015</a:t>
            </a:r>
            <a:endParaRPr lang="en-US" dirty="0"/>
          </a:p>
        </p:txBody>
      </p:sp>
    </p:spTree>
    <p:extLst>
      <p:ext uri="{BB962C8B-B14F-4D97-AF65-F5344CB8AC3E}">
        <p14:creationId xmlns:p14="http://schemas.microsoft.com/office/powerpoint/2010/main" val="29434569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28</a:t>
            </a:fld>
            <a:endParaRPr lang="en-US" dirty="0"/>
          </a:p>
        </p:txBody>
      </p:sp>
      <p:sp>
        <p:nvSpPr>
          <p:cNvPr id="4" name="Title 3"/>
          <p:cNvSpPr>
            <a:spLocks noGrp="1"/>
          </p:cNvSpPr>
          <p:nvPr>
            <p:ph type="title"/>
          </p:nvPr>
        </p:nvSpPr>
        <p:spPr/>
        <p:txBody>
          <a:bodyPr/>
          <a:lstStyle/>
          <a:p>
            <a:r>
              <a:rPr lang="en-US" dirty="0" smtClean="0"/>
              <a:t>Questions Received</a:t>
            </a:r>
            <a:endParaRPr lang="en-US" dirty="0"/>
          </a:p>
        </p:txBody>
      </p:sp>
      <p:sp>
        <p:nvSpPr>
          <p:cNvPr id="5" name="Text Placeholder 4"/>
          <p:cNvSpPr>
            <a:spLocks noGrp="1"/>
          </p:cNvSpPr>
          <p:nvPr>
            <p:ph type="body" idx="1"/>
          </p:nvPr>
        </p:nvSpPr>
        <p:spPr/>
        <p:txBody>
          <a:bodyPr/>
          <a:lstStyle/>
          <a:p>
            <a:r>
              <a:rPr lang="en-US" dirty="0" smtClean="0"/>
              <a:t>Timeliness of Initial Payment</a:t>
            </a:r>
            <a:endParaRPr lang="en-US" dirty="0"/>
          </a:p>
        </p:txBody>
      </p:sp>
    </p:spTree>
    <p:extLst>
      <p:ext uri="{BB962C8B-B14F-4D97-AF65-F5344CB8AC3E}">
        <p14:creationId xmlns:p14="http://schemas.microsoft.com/office/powerpoint/2010/main" val="15490600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7602081"/>
          </a:xfrm>
          <a:prstGeom prst="rect">
            <a:avLst/>
          </a:prstGeom>
        </p:spPr>
        <p:txBody>
          <a:bodyPr wrap="square">
            <a:spAutoFit/>
          </a:bodyPr>
          <a:lstStyle/>
          <a:p>
            <a:endParaRPr lang="en-US" sz="1600" b="1" dirty="0" smtClean="0">
              <a:solidFill>
                <a:srgbClr val="002776"/>
              </a:solidFill>
            </a:endParaRPr>
          </a:p>
          <a:p>
            <a:endParaRPr lang="en-US" sz="1600" b="1" dirty="0" smtClean="0">
              <a:solidFill>
                <a:srgbClr val="002776"/>
              </a:solidFill>
            </a:endParaRPr>
          </a:p>
          <a:p>
            <a:r>
              <a:rPr lang="en-US" sz="1600" b="1" dirty="0" smtClean="0">
                <a:solidFill>
                  <a:srgbClr val="002776"/>
                </a:solidFill>
              </a:rPr>
              <a:t>QUESTION</a:t>
            </a:r>
            <a:r>
              <a:rPr lang="en-US" sz="1600" b="1" dirty="0">
                <a:solidFill>
                  <a:srgbClr val="002776"/>
                </a:solidFill>
              </a:rPr>
              <a:t>:</a:t>
            </a:r>
          </a:p>
          <a:p>
            <a:r>
              <a:rPr lang="en-US" sz="1600" dirty="0">
                <a:solidFill>
                  <a:srgbClr val="002776"/>
                </a:solidFill>
              </a:rPr>
              <a:t>When an employer continues wages while the claimant is out on a compensable injury, how will this affects the </a:t>
            </a:r>
            <a:r>
              <a:rPr lang="en-US" sz="1600" dirty="0" err="1">
                <a:solidFill>
                  <a:srgbClr val="002776"/>
                </a:solidFill>
              </a:rPr>
              <a:t>payor’s</a:t>
            </a:r>
            <a:r>
              <a:rPr lang="en-US" sz="1600" dirty="0">
                <a:solidFill>
                  <a:srgbClr val="002776"/>
                </a:solidFill>
              </a:rPr>
              <a:t> percentage of timely payments?</a:t>
            </a:r>
          </a:p>
          <a:p>
            <a:endParaRPr lang="en-US" sz="1600" dirty="0">
              <a:solidFill>
                <a:srgbClr val="002776"/>
              </a:solidFill>
            </a:endParaRPr>
          </a:p>
          <a:p>
            <a:r>
              <a:rPr lang="en-US" sz="1600" b="1" dirty="0">
                <a:solidFill>
                  <a:srgbClr val="002776"/>
                </a:solidFill>
              </a:rPr>
              <a:t>ANSWER:</a:t>
            </a:r>
          </a:p>
          <a:p>
            <a:r>
              <a:rPr lang="en-US" sz="1600" dirty="0">
                <a:solidFill>
                  <a:srgbClr val="002776"/>
                </a:solidFill>
              </a:rPr>
              <a:t>If an employer is paying wages and the </a:t>
            </a:r>
            <a:r>
              <a:rPr lang="en-US" sz="1600" dirty="0" err="1">
                <a:solidFill>
                  <a:srgbClr val="002776"/>
                </a:solidFill>
              </a:rPr>
              <a:t>SROI</a:t>
            </a:r>
            <a:r>
              <a:rPr lang="en-US" sz="1600" dirty="0">
                <a:solidFill>
                  <a:srgbClr val="002776"/>
                </a:solidFill>
              </a:rPr>
              <a:t> EP is filed with the Board advising of so, the </a:t>
            </a:r>
            <a:r>
              <a:rPr lang="en-US" sz="1600" dirty="0" err="1">
                <a:solidFill>
                  <a:srgbClr val="002776"/>
                </a:solidFill>
              </a:rPr>
              <a:t>SROI</a:t>
            </a:r>
            <a:r>
              <a:rPr lang="en-US" sz="1600" dirty="0">
                <a:solidFill>
                  <a:srgbClr val="002776"/>
                </a:solidFill>
              </a:rPr>
              <a:t> EP will be deemed a timely first payment. The filing of the </a:t>
            </a:r>
            <a:r>
              <a:rPr lang="en-US" sz="1600" dirty="0" err="1">
                <a:solidFill>
                  <a:srgbClr val="002776"/>
                </a:solidFill>
              </a:rPr>
              <a:t>SROI</a:t>
            </a:r>
            <a:r>
              <a:rPr lang="en-US" sz="1600" dirty="0">
                <a:solidFill>
                  <a:srgbClr val="002776"/>
                </a:solidFill>
              </a:rPr>
              <a:t> EP will be measured for timely filing using the 18/10 rule and go towards the overall percentage. </a:t>
            </a:r>
            <a:endParaRPr lang="en-US" sz="1600" dirty="0" smtClean="0">
              <a:solidFill>
                <a:srgbClr val="002776"/>
              </a:solidFill>
            </a:endParaRPr>
          </a:p>
          <a:p>
            <a:endParaRPr lang="en-US" sz="1600" dirty="0" smtClean="0">
              <a:solidFill>
                <a:srgbClr val="002776"/>
              </a:solidFill>
            </a:endParaRPr>
          </a:p>
          <a:p>
            <a:endParaRPr lang="en-US" sz="1600" dirty="0">
              <a:solidFill>
                <a:srgbClr val="002776"/>
              </a:solidFill>
            </a:endParaRPr>
          </a:p>
          <a:p>
            <a:r>
              <a:rPr lang="en-US" sz="1600" b="1" dirty="0" smtClean="0">
                <a:solidFill>
                  <a:srgbClr val="002776"/>
                </a:solidFill>
              </a:rPr>
              <a:t>QUESTION:</a:t>
            </a:r>
            <a:endParaRPr lang="en-US" sz="1600" b="1" dirty="0">
              <a:solidFill>
                <a:srgbClr val="002776"/>
              </a:solidFill>
            </a:endParaRPr>
          </a:p>
          <a:p>
            <a:r>
              <a:rPr lang="en-US" sz="1600" dirty="0">
                <a:solidFill>
                  <a:srgbClr val="002776"/>
                </a:solidFill>
              </a:rPr>
              <a:t>If the date the form is due falls on a Saturday, Sunday or Holiday will the Board consider it timely on the next business day?</a:t>
            </a:r>
          </a:p>
          <a:p>
            <a:endParaRPr lang="en-US" sz="1600" dirty="0">
              <a:solidFill>
                <a:srgbClr val="002776"/>
              </a:solidFill>
            </a:endParaRPr>
          </a:p>
          <a:p>
            <a:r>
              <a:rPr lang="en-US" sz="1600" b="1" dirty="0" smtClean="0">
                <a:solidFill>
                  <a:srgbClr val="002776"/>
                </a:solidFill>
              </a:rPr>
              <a:t>ANSWER:</a:t>
            </a:r>
            <a:endParaRPr lang="en-US" sz="1600" b="1" dirty="0">
              <a:solidFill>
                <a:srgbClr val="002776"/>
              </a:solidFill>
            </a:endParaRPr>
          </a:p>
          <a:p>
            <a:r>
              <a:rPr lang="en-US" sz="1600" dirty="0" smtClean="0">
                <a:solidFill>
                  <a:srgbClr val="002776"/>
                </a:solidFill>
              </a:rPr>
              <a:t>Yes</a:t>
            </a:r>
          </a:p>
          <a:p>
            <a:endParaRPr lang="en-US" sz="1600" dirty="0" smtClean="0">
              <a:solidFill>
                <a:srgbClr val="002776"/>
              </a:solidFill>
            </a:endParaRPr>
          </a:p>
          <a:p>
            <a:r>
              <a:rPr lang="en-US" sz="1600" dirty="0"/>
              <a:t> </a:t>
            </a:r>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29</a:t>
            </a:fld>
            <a:endParaRPr lang="en-US" dirty="0"/>
          </a:p>
        </p:txBody>
      </p:sp>
    </p:spTree>
    <p:extLst>
      <p:ext uri="{BB962C8B-B14F-4D97-AF65-F5344CB8AC3E}">
        <p14:creationId xmlns:p14="http://schemas.microsoft.com/office/powerpoint/2010/main" val="1721821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3</a:t>
            </a:fld>
            <a:endParaRPr lang="en-US" dirty="0"/>
          </a:p>
        </p:txBody>
      </p:sp>
      <p:sp>
        <p:nvSpPr>
          <p:cNvPr id="4" name="Title 3"/>
          <p:cNvSpPr>
            <a:spLocks noGrp="1"/>
          </p:cNvSpPr>
          <p:nvPr>
            <p:ph type="title"/>
          </p:nvPr>
        </p:nvSpPr>
        <p:spPr/>
        <p:txBody>
          <a:bodyPr/>
          <a:lstStyle/>
          <a:p>
            <a:r>
              <a:rPr lang="en-US" dirty="0" smtClean="0"/>
              <a:t>How We Are Measuring</a:t>
            </a:r>
            <a:endParaRPr lang="en-US" dirty="0"/>
          </a:p>
        </p:txBody>
      </p:sp>
      <p:sp>
        <p:nvSpPr>
          <p:cNvPr id="5" name="Text Placeholder 4"/>
          <p:cNvSpPr>
            <a:spLocks noGrp="1"/>
          </p:cNvSpPr>
          <p:nvPr>
            <p:ph type="body" idx="1"/>
          </p:nvPr>
        </p:nvSpPr>
        <p:spPr/>
        <p:txBody>
          <a:bodyPr/>
          <a:lstStyle/>
          <a:p>
            <a:r>
              <a:rPr lang="en-US" dirty="0" smtClean="0"/>
              <a:t>Timeliness of </a:t>
            </a:r>
            <a:r>
              <a:rPr lang="en-US" dirty="0" err="1" smtClean="0"/>
              <a:t>SROI</a:t>
            </a:r>
            <a:r>
              <a:rPr lang="en-US" dirty="0" smtClean="0"/>
              <a:t> showing Initial Payment </a:t>
            </a:r>
            <a:endParaRPr lang="en-US" dirty="0"/>
          </a:p>
        </p:txBody>
      </p:sp>
    </p:spTree>
    <p:extLst>
      <p:ext uri="{BB962C8B-B14F-4D97-AF65-F5344CB8AC3E}">
        <p14:creationId xmlns:p14="http://schemas.microsoft.com/office/powerpoint/2010/main" val="4528404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8340745"/>
          </a:xfrm>
          <a:prstGeom prst="rect">
            <a:avLst/>
          </a:prstGeom>
        </p:spPr>
        <p:txBody>
          <a:bodyPr wrap="square">
            <a:spAutoFit/>
          </a:bodyPr>
          <a:lstStyle/>
          <a:p>
            <a:endParaRPr lang="en-US" sz="1600" b="1" dirty="0">
              <a:solidFill>
                <a:srgbClr val="002776"/>
              </a:solidFill>
            </a:endParaRPr>
          </a:p>
          <a:p>
            <a:r>
              <a:rPr lang="en-US" sz="1600" b="1" dirty="0" smtClean="0">
                <a:solidFill>
                  <a:srgbClr val="002776"/>
                </a:solidFill>
              </a:rPr>
              <a:t>QUESTION:</a:t>
            </a:r>
            <a:endParaRPr lang="en-US" sz="1600" b="1" dirty="0">
              <a:solidFill>
                <a:srgbClr val="002776"/>
              </a:solidFill>
            </a:endParaRPr>
          </a:p>
          <a:p>
            <a:r>
              <a:rPr lang="en-US" sz="1600" dirty="0">
                <a:solidFill>
                  <a:srgbClr val="002776"/>
                </a:solidFill>
              </a:rPr>
              <a:t>If a report shows that we did not make a timely payment but our research shows the payment was timely but the EDI transmission did not get accepted timely due to system issues, will consideration be given if e-claims shows failed attempts to get the transmission over timely?</a:t>
            </a:r>
          </a:p>
          <a:p>
            <a:endParaRPr lang="en-US" sz="1600" dirty="0">
              <a:solidFill>
                <a:srgbClr val="002776"/>
              </a:solidFill>
            </a:endParaRPr>
          </a:p>
          <a:p>
            <a:r>
              <a:rPr lang="en-US" sz="1600" b="1" dirty="0">
                <a:solidFill>
                  <a:srgbClr val="002776"/>
                </a:solidFill>
              </a:rPr>
              <a:t>ANSWER:</a:t>
            </a:r>
          </a:p>
          <a:p>
            <a:r>
              <a:rPr lang="en-US" sz="1600" dirty="0">
                <a:solidFill>
                  <a:srgbClr val="002776"/>
                </a:solidFill>
              </a:rPr>
              <a:t>You have to pay and have an accepted report filed with the Board within the 18/10 rule. If you are having transmission issues, you could submit the report using the web application.</a:t>
            </a:r>
          </a:p>
          <a:p>
            <a:endParaRPr lang="en-US" sz="1600" dirty="0" smtClean="0"/>
          </a:p>
          <a:p>
            <a:endParaRPr lang="en-US" sz="1600" dirty="0" smtClean="0"/>
          </a:p>
          <a:p>
            <a:r>
              <a:rPr lang="en-US" sz="1600" dirty="0"/>
              <a:t> </a:t>
            </a:r>
            <a:r>
              <a:rPr lang="en-US" sz="1600" b="1" dirty="0">
                <a:solidFill>
                  <a:srgbClr val="002776"/>
                </a:solidFill>
              </a:rPr>
              <a:t>QUESTION:</a:t>
            </a:r>
          </a:p>
          <a:p>
            <a:r>
              <a:rPr lang="en-US" sz="1600" dirty="0">
                <a:solidFill>
                  <a:srgbClr val="002776"/>
                </a:solidFill>
              </a:rPr>
              <a:t>If we can prove timely payment can we get credit for making a timely payment?  The EDI field contains information as to when an actual payment was made; we would suggest that if you truly want to assess timely payments to injured workers you utilize data from the field showing the payment date rather than the field showing the EDI acceptance date. By doing so, you eliminate the “EDI noise” and are able to assess when the payment was actually made.</a:t>
            </a:r>
          </a:p>
          <a:p>
            <a:endParaRPr lang="en-US" sz="1600" dirty="0">
              <a:solidFill>
                <a:srgbClr val="002776"/>
              </a:solidFill>
            </a:endParaRPr>
          </a:p>
          <a:p>
            <a:r>
              <a:rPr lang="en-US" sz="1600" b="1" dirty="0">
                <a:solidFill>
                  <a:srgbClr val="002776"/>
                </a:solidFill>
              </a:rPr>
              <a:t>ANSWER:</a:t>
            </a:r>
          </a:p>
          <a:p>
            <a:r>
              <a:rPr lang="en-US" sz="1600" dirty="0">
                <a:solidFill>
                  <a:srgbClr val="002776"/>
                </a:solidFill>
              </a:rPr>
              <a:t>Timely payment is based on the Benefit Payment Date, not the date the form was received at the Board. Timely filing of the form would be measured towards your performance.</a:t>
            </a:r>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30</a:t>
            </a:fld>
            <a:endParaRPr lang="en-US" dirty="0"/>
          </a:p>
        </p:txBody>
      </p:sp>
    </p:spTree>
    <p:extLst>
      <p:ext uri="{BB962C8B-B14F-4D97-AF65-F5344CB8AC3E}">
        <p14:creationId xmlns:p14="http://schemas.microsoft.com/office/powerpoint/2010/main" val="31731797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8340745"/>
          </a:xfrm>
          <a:prstGeom prst="rect">
            <a:avLst/>
          </a:prstGeom>
        </p:spPr>
        <p:txBody>
          <a:bodyPr wrap="square">
            <a:spAutoFit/>
          </a:bodyPr>
          <a:lstStyle/>
          <a:p>
            <a:endParaRPr lang="en-US" sz="1600" b="1" dirty="0">
              <a:solidFill>
                <a:srgbClr val="002776"/>
              </a:solidFill>
            </a:endParaRPr>
          </a:p>
          <a:p>
            <a:r>
              <a:rPr lang="en-US" sz="1600" b="1" dirty="0" smtClean="0">
                <a:solidFill>
                  <a:srgbClr val="002060"/>
                </a:solidFill>
              </a:rPr>
              <a:t>QUESTION:</a:t>
            </a:r>
            <a:endParaRPr lang="en-US" sz="1600" b="1" dirty="0">
              <a:solidFill>
                <a:srgbClr val="002060"/>
              </a:solidFill>
            </a:endParaRPr>
          </a:p>
          <a:p>
            <a:r>
              <a:rPr lang="en-US" sz="1600" dirty="0">
                <a:solidFill>
                  <a:srgbClr val="002060"/>
                </a:solidFill>
              </a:rPr>
              <a:t>If a carrier has received information from an employer that an employee had a work related accident and lost time from work, but the lost time does not yet exceed 7 days and there is no medical in the file, will the carrier be able to object to payment of the medical bill when the medical report is submitted if it files a FROI-00 Medical Only?</a:t>
            </a:r>
          </a:p>
          <a:p>
            <a:r>
              <a:rPr lang="en-US" sz="1600" dirty="0">
                <a:solidFill>
                  <a:srgbClr val="002060"/>
                </a:solidFill>
              </a:rPr>
              <a:t> </a:t>
            </a:r>
          </a:p>
          <a:p>
            <a:r>
              <a:rPr lang="en-US" sz="1600" b="1" dirty="0" smtClean="0">
                <a:solidFill>
                  <a:srgbClr val="002060"/>
                </a:solidFill>
              </a:rPr>
              <a:t>ANSWER:</a:t>
            </a:r>
            <a:endParaRPr lang="en-US" sz="1600" b="1" dirty="0">
              <a:solidFill>
                <a:srgbClr val="002060"/>
              </a:solidFill>
            </a:endParaRPr>
          </a:p>
          <a:p>
            <a:r>
              <a:rPr lang="en-US" sz="1600" dirty="0">
                <a:solidFill>
                  <a:srgbClr val="002060"/>
                </a:solidFill>
              </a:rPr>
              <a:t>When the carrier files a FROI-00 indicating that it is accepting the case for medical only based on an employer’s report, the carrier retains all rights to object to all or a portion of the medical bill for any of the reasons listed on the C-8.1 and C-8.4. </a:t>
            </a:r>
            <a:endParaRPr lang="en-US" sz="1600" dirty="0" smtClean="0">
              <a:solidFill>
                <a:srgbClr val="002060"/>
              </a:solidFill>
            </a:endParaRPr>
          </a:p>
          <a:p>
            <a:endParaRPr lang="en-US" sz="1600" dirty="0">
              <a:solidFill>
                <a:srgbClr val="002060"/>
              </a:solidFill>
            </a:endParaRPr>
          </a:p>
          <a:p>
            <a:r>
              <a:rPr lang="en-US" sz="1600" b="1" dirty="0" smtClean="0">
                <a:solidFill>
                  <a:srgbClr val="002060"/>
                </a:solidFill>
              </a:rPr>
              <a:t>QUESTION:</a:t>
            </a:r>
            <a:endParaRPr lang="en-US" sz="1600" b="1" dirty="0">
              <a:solidFill>
                <a:srgbClr val="002060"/>
              </a:solidFill>
            </a:endParaRPr>
          </a:p>
          <a:p>
            <a:r>
              <a:rPr lang="en-US" sz="1600" dirty="0">
                <a:solidFill>
                  <a:srgbClr val="002060"/>
                </a:solidFill>
              </a:rPr>
              <a:t>If a carrier pays a claimant for lost wage benefits based on an employer’s report of an injury with compensable lost time, and no medical report is ever received, can the employer recover the lost wage benefits paid to the claimant?</a:t>
            </a:r>
          </a:p>
          <a:p>
            <a:r>
              <a:rPr lang="en-US" sz="1600" dirty="0">
                <a:solidFill>
                  <a:srgbClr val="002060"/>
                </a:solidFill>
              </a:rPr>
              <a:t> </a:t>
            </a:r>
          </a:p>
          <a:p>
            <a:r>
              <a:rPr lang="en-US" sz="1600" b="1" dirty="0" smtClean="0">
                <a:solidFill>
                  <a:srgbClr val="002060"/>
                </a:solidFill>
              </a:rPr>
              <a:t>ANSWER:</a:t>
            </a:r>
            <a:endParaRPr lang="en-US" sz="1600" b="1" dirty="0">
              <a:solidFill>
                <a:srgbClr val="002060"/>
              </a:solidFill>
            </a:endParaRPr>
          </a:p>
          <a:p>
            <a:r>
              <a:rPr lang="en-US" sz="1600" dirty="0">
                <a:solidFill>
                  <a:srgbClr val="002060"/>
                </a:solidFill>
              </a:rPr>
              <a:t>When a carrier pays lost wages to a claimant for 30 days and thereafter suspends because no medical report is received,  the payments made will be considered an overpayment on the claim subject to recovery if awards are made at a later time or the claimant receives an </a:t>
            </a:r>
            <a:r>
              <a:rPr lang="en-US" sz="1600" dirty="0" err="1">
                <a:solidFill>
                  <a:srgbClr val="002060"/>
                </a:solidFill>
              </a:rPr>
              <a:t>SLU</a:t>
            </a:r>
            <a:r>
              <a:rPr lang="en-US" sz="1600" dirty="0">
                <a:solidFill>
                  <a:srgbClr val="002060"/>
                </a:solidFill>
              </a:rPr>
              <a:t>. </a:t>
            </a: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31</a:t>
            </a:fld>
            <a:endParaRPr lang="en-US" dirty="0"/>
          </a:p>
        </p:txBody>
      </p:sp>
    </p:spTree>
    <p:extLst>
      <p:ext uri="{BB962C8B-B14F-4D97-AF65-F5344CB8AC3E}">
        <p14:creationId xmlns:p14="http://schemas.microsoft.com/office/powerpoint/2010/main" val="42354346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5632311"/>
          </a:xfrm>
          <a:prstGeom prst="rect">
            <a:avLst/>
          </a:prstGeom>
        </p:spPr>
        <p:txBody>
          <a:bodyPr wrap="square">
            <a:spAutoFit/>
          </a:bodyPr>
          <a:lstStyle/>
          <a:p>
            <a:endParaRPr lang="en-US" sz="1600" b="1" dirty="0">
              <a:solidFill>
                <a:srgbClr val="002776"/>
              </a:solidFill>
            </a:endParaRPr>
          </a:p>
          <a:p>
            <a:r>
              <a:rPr lang="en-US" sz="1600" b="1" dirty="0" smtClean="0">
                <a:solidFill>
                  <a:srgbClr val="002060"/>
                </a:solidFill>
              </a:rPr>
              <a:t>QUESTION:</a:t>
            </a:r>
          </a:p>
          <a:p>
            <a:r>
              <a:rPr lang="en-US" sz="1600" dirty="0" smtClean="0">
                <a:solidFill>
                  <a:srgbClr val="002060"/>
                </a:solidFill>
              </a:rPr>
              <a:t>How will the Board measure occupational disease cases for Timely </a:t>
            </a:r>
            <a:r>
              <a:rPr lang="en-US" sz="1600" dirty="0">
                <a:solidFill>
                  <a:srgbClr val="002060"/>
                </a:solidFill>
              </a:rPr>
              <a:t>F</a:t>
            </a:r>
            <a:r>
              <a:rPr lang="en-US" sz="1600" dirty="0" smtClean="0">
                <a:solidFill>
                  <a:srgbClr val="002060"/>
                </a:solidFill>
              </a:rPr>
              <a:t>irst Payment?</a:t>
            </a:r>
          </a:p>
          <a:p>
            <a:endParaRPr lang="en-US" sz="1600" b="1" dirty="0">
              <a:solidFill>
                <a:srgbClr val="002060"/>
              </a:solidFill>
            </a:endParaRPr>
          </a:p>
          <a:p>
            <a:r>
              <a:rPr lang="en-US" sz="1600" dirty="0">
                <a:solidFill>
                  <a:srgbClr val="002060"/>
                </a:solidFill>
              </a:rPr>
              <a:t> </a:t>
            </a:r>
            <a:r>
              <a:rPr lang="en-US" sz="1600" b="1" dirty="0" smtClean="0">
                <a:solidFill>
                  <a:srgbClr val="002060"/>
                </a:solidFill>
              </a:rPr>
              <a:t>ANSWER:</a:t>
            </a:r>
          </a:p>
          <a:p>
            <a:r>
              <a:rPr lang="en-US" sz="1600" dirty="0" smtClean="0">
                <a:solidFill>
                  <a:srgbClr val="002060"/>
                </a:solidFill>
              </a:rPr>
              <a:t>If the carrier files a </a:t>
            </a:r>
            <a:r>
              <a:rPr lang="en-US" sz="1600" dirty="0" err="1" smtClean="0">
                <a:solidFill>
                  <a:srgbClr val="002060"/>
                </a:solidFill>
              </a:rPr>
              <a:t>FROI</a:t>
            </a:r>
            <a:r>
              <a:rPr lang="en-US" sz="1600" dirty="0" smtClean="0">
                <a:solidFill>
                  <a:srgbClr val="002060"/>
                </a:solidFill>
              </a:rPr>
              <a:t> with DN0290 Type of loss code 02 advising that the claim is an occupational disease, the case will be excluded from measurement of Timely First Report of Injury, Timely </a:t>
            </a:r>
            <a:r>
              <a:rPr lang="en-US" sz="1600" dirty="0" err="1" smtClean="0">
                <a:solidFill>
                  <a:srgbClr val="002060"/>
                </a:solidFill>
              </a:rPr>
              <a:t>SROI</a:t>
            </a:r>
            <a:r>
              <a:rPr lang="en-US" sz="1600" dirty="0" smtClean="0">
                <a:solidFill>
                  <a:srgbClr val="002060"/>
                </a:solidFill>
              </a:rPr>
              <a:t> showing Initial Payment, Initial Payment and Timely Controversy.</a:t>
            </a:r>
            <a:endParaRPr lang="en-US" sz="1600" dirty="0">
              <a:solidFill>
                <a:srgbClr val="002060"/>
              </a:solidFill>
            </a:endParaRPr>
          </a:p>
          <a:p>
            <a:r>
              <a:rPr lang="en-US" sz="1600" dirty="0" smtClean="0">
                <a:solidFill>
                  <a:srgbClr val="002060"/>
                </a:solidFill>
              </a:rPr>
              <a:t>. </a:t>
            </a: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Questions: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32</a:t>
            </a:fld>
            <a:endParaRPr lang="en-US" dirty="0"/>
          </a:p>
        </p:txBody>
      </p:sp>
    </p:spTree>
    <p:extLst>
      <p:ext uri="{BB962C8B-B14F-4D97-AF65-F5344CB8AC3E}">
        <p14:creationId xmlns:p14="http://schemas.microsoft.com/office/powerpoint/2010/main" val="26603182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33</a:t>
            </a:fld>
            <a:endParaRPr lang="en-US" dirty="0"/>
          </a:p>
        </p:txBody>
      </p:sp>
      <p:sp>
        <p:nvSpPr>
          <p:cNvPr id="4" name="Title 3"/>
          <p:cNvSpPr>
            <a:spLocks noGrp="1"/>
          </p:cNvSpPr>
          <p:nvPr>
            <p:ph type="title"/>
          </p:nvPr>
        </p:nvSpPr>
        <p:spPr/>
        <p:txBody>
          <a:bodyPr/>
          <a:lstStyle/>
          <a:p>
            <a:r>
              <a:rPr lang="en-US" dirty="0" smtClean="0"/>
              <a:t>Upcoming Measurements</a:t>
            </a:r>
            <a:endParaRPr lang="en-US" dirty="0"/>
          </a:p>
        </p:txBody>
      </p:sp>
      <p:sp>
        <p:nvSpPr>
          <p:cNvPr id="5" name="Text Placeholder 4"/>
          <p:cNvSpPr>
            <a:spLocks noGrp="1"/>
          </p:cNvSpPr>
          <p:nvPr>
            <p:ph type="body" idx="1"/>
          </p:nvPr>
        </p:nvSpPr>
        <p:spPr>
          <a:xfrm flipV="1">
            <a:off x="831849" y="6089650"/>
            <a:ext cx="10590401"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355150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18460" y="2304480"/>
            <a:ext cx="7739743" cy="1508105"/>
          </a:xfrm>
          <a:prstGeom prst="rect">
            <a:avLst/>
          </a:prstGeom>
        </p:spPr>
        <p:txBody>
          <a:bodyPr wrap="square">
            <a:spAutoFit/>
          </a:bodyPr>
          <a:lstStyle/>
          <a:p>
            <a:pPr marL="285750" indent="-285750">
              <a:buFont typeface="Arial" panose="020B0604020202020204" pitchFamily="34" charset="0"/>
              <a:buChar char="•"/>
            </a:pPr>
            <a:endParaRPr lang="en-US" sz="2000" dirty="0">
              <a:solidFill>
                <a:srgbClr val="002776"/>
              </a:solidFill>
            </a:endParaRPr>
          </a:p>
          <a:p>
            <a:pPr marL="285750" indent="-285750">
              <a:buFont typeface="Arial" panose="020B0604020202020204" pitchFamily="34" charset="0"/>
              <a:buChar char="•"/>
            </a:pPr>
            <a:r>
              <a:rPr lang="en-US" sz="2400" dirty="0">
                <a:solidFill>
                  <a:srgbClr val="002776"/>
                </a:solidFill>
              </a:rPr>
              <a:t>Timeliness of Controversy</a:t>
            </a:r>
          </a:p>
          <a:p>
            <a:endParaRPr lang="en-US" sz="2400" dirty="0">
              <a:solidFill>
                <a:srgbClr val="002776"/>
              </a:solidFill>
            </a:endParaRPr>
          </a:p>
          <a:p>
            <a:pPr marL="285750" indent="-285750">
              <a:buFont typeface="Arial" panose="020B0604020202020204" pitchFamily="34" charset="0"/>
              <a:buChar char="•"/>
            </a:pPr>
            <a:r>
              <a:rPr lang="en-US" sz="2400" dirty="0">
                <a:solidFill>
                  <a:srgbClr val="002776"/>
                </a:solidFill>
              </a:rPr>
              <a:t>Percentage of Claims Controverted</a:t>
            </a:r>
          </a:p>
        </p:txBody>
      </p:sp>
      <p:sp>
        <p:nvSpPr>
          <p:cNvPr id="7" name="Rectangle 6"/>
          <p:cNvSpPr/>
          <p:nvPr/>
        </p:nvSpPr>
        <p:spPr>
          <a:xfrm>
            <a:off x="258121" y="677996"/>
            <a:ext cx="4270336" cy="461665"/>
          </a:xfrm>
          <a:prstGeom prst="rect">
            <a:avLst/>
          </a:prstGeom>
        </p:spPr>
        <p:txBody>
          <a:bodyPr wrap="square">
            <a:spAutoFit/>
          </a:bodyPr>
          <a:lstStyle/>
          <a:p>
            <a:r>
              <a:rPr lang="en-US" sz="2400" b="1" dirty="0" smtClean="0">
                <a:solidFill>
                  <a:srgbClr val="002D73"/>
                </a:solidFill>
              </a:rPr>
              <a:t>Up Coming Measurements</a:t>
            </a:r>
            <a:endParaRPr lang="en-US" sz="2400" dirty="0">
              <a:solidFill>
                <a:srgbClr val="002D73"/>
              </a:solidFill>
            </a:endParaRPr>
          </a:p>
        </p:txBody>
      </p:sp>
      <p:sp>
        <p:nvSpPr>
          <p:cNvPr id="8" name="Date Placeholder 4"/>
          <p:cNvSpPr>
            <a:spLocks noGrp="1"/>
          </p:cNvSpPr>
          <p:nvPr>
            <p:ph type="dt" sz="half" idx="10"/>
          </p:nvPr>
        </p:nvSpPr>
        <p:spPr>
          <a:xfrm>
            <a:off x="175260" y="21772"/>
            <a:ext cx="2743200" cy="365125"/>
          </a:xfrm>
        </p:spPr>
        <p:txBody>
          <a:bodyPr/>
          <a:lstStyle/>
          <a:p>
            <a:r>
              <a:rPr lang="en-US" dirty="0" smtClean="0"/>
              <a:t>5/19/2015</a:t>
            </a:r>
            <a:endParaRPr lang="en-US" dirty="0"/>
          </a:p>
        </p:txBody>
      </p:sp>
    </p:spTree>
    <p:extLst>
      <p:ext uri="{BB962C8B-B14F-4D97-AF65-F5344CB8AC3E}">
        <p14:creationId xmlns:p14="http://schemas.microsoft.com/office/powerpoint/2010/main" val="14833330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47900" y="1200151"/>
            <a:ext cx="7620000" cy="6894195"/>
          </a:xfrm>
          <a:prstGeom prst="rect">
            <a:avLst/>
          </a:prstGeom>
        </p:spPr>
        <p:txBody>
          <a:bodyPr wrap="square">
            <a:spAutoFit/>
          </a:bodyPr>
          <a:lstStyle/>
          <a:p>
            <a:r>
              <a:rPr lang="en-US" b="1" dirty="0">
                <a:solidFill>
                  <a:srgbClr val="002776"/>
                </a:solidFill>
              </a:rPr>
              <a:t>Sept. 2014- Measurement criteria defined/sample reports drafted</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November 2014 – March, 2015- Begin outreach to system participants and dashboard programming</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January 1, 2015- Monitoring Unit develops an Enforcement Plan for Timely First Report of Injury, Timely First Payment and Timely Controversy.</a:t>
            </a:r>
          </a:p>
          <a:p>
            <a:endParaRPr lang="en-US" b="1" dirty="0">
              <a:solidFill>
                <a:srgbClr val="002776"/>
              </a:solidFill>
            </a:endParaRPr>
          </a:p>
          <a:p>
            <a:r>
              <a:rPr lang="en-US" b="1" dirty="0">
                <a:solidFill>
                  <a:srgbClr val="002776"/>
                </a:solidFill>
              </a:rPr>
              <a:t>March 2015 – Advise all system participants of new process</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April 2015- September 2015 - TRIAL PERIOD (6 months)- Reports generated and distributed to all system participants</a:t>
            </a:r>
            <a:br>
              <a:rPr lang="en-US" b="1" dirty="0">
                <a:solidFill>
                  <a:srgbClr val="002776"/>
                </a:solidFill>
              </a:rPr>
            </a:br>
            <a:r>
              <a:rPr lang="en-US" b="1" dirty="0">
                <a:solidFill>
                  <a:srgbClr val="002776"/>
                </a:solidFill>
              </a:rPr>
              <a:t/>
            </a:r>
            <a:br>
              <a:rPr lang="en-US" b="1" dirty="0">
                <a:solidFill>
                  <a:srgbClr val="002776"/>
                </a:solidFill>
              </a:rPr>
            </a:br>
            <a:r>
              <a:rPr lang="en-US" b="1" dirty="0">
                <a:solidFill>
                  <a:srgbClr val="002776"/>
                </a:solidFill>
              </a:rPr>
              <a:t>Oct 1, 2015- System goes live</a:t>
            </a:r>
          </a:p>
          <a:p>
            <a:endParaRPr lang="en-US" b="1" dirty="0">
              <a:solidFill>
                <a:srgbClr val="002776"/>
              </a:solidFill>
            </a:endParaRPr>
          </a:p>
          <a:p>
            <a:r>
              <a:rPr lang="en-US" b="1" dirty="0">
                <a:solidFill>
                  <a:srgbClr val="002776"/>
                </a:solidFill>
              </a:rPr>
              <a:t>January 2016 – 2015 4</a:t>
            </a:r>
            <a:r>
              <a:rPr lang="en-US" b="1" baseline="30000" dirty="0">
                <a:solidFill>
                  <a:srgbClr val="002776"/>
                </a:solidFill>
              </a:rPr>
              <a:t>th</a:t>
            </a:r>
            <a:r>
              <a:rPr lang="en-US" b="1" dirty="0">
                <a:solidFill>
                  <a:srgbClr val="002776"/>
                </a:solidFill>
              </a:rPr>
              <a:t> quarter reports and penalties generated and distributed to all system participants. </a:t>
            </a:r>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a:solidFill>
                  <a:srgbClr val="002D73"/>
                </a:solidFill>
              </a:rPr>
              <a:t>Tentative Timetable</a:t>
            </a: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35</a:t>
            </a:fld>
            <a:endParaRPr lang="en-US" dirty="0"/>
          </a:p>
        </p:txBody>
      </p:sp>
    </p:spTree>
    <p:extLst>
      <p:ext uri="{BB962C8B-B14F-4D97-AF65-F5344CB8AC3E}">
        <p14:creationId xmlns:p14="http://schemas.microsoft.com/office/powerpoint/2010/main" val="17127351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88027" y="1291946"/>
            <a:ext cx="7957457" cy="1154162"/>
          </a:xfrm>
          <a:prstGeom prst="rect">
            <a:avLst/>
          </a:prstGeom>
        </p:spPr>
        <p:txBody>
          <a:bodyPr wrap="square">
            <a:spAutoFit/>
          </a:bodyPr>
          <a:lstStyle/>
          <a:p>
            <a:pPr algn="ctr">
              <a:defRPr/>
            </a:pPr>
            <a:r>
              <a:rPr lang="en-US" sz="2400" dirty="0" smtClean="0">
                <a:solidFill>
                  <a:srgbClr val="002776"/>
                </a:solidFill>
              </a:rPr>
              <a:t>Share </a:t>
            </a:r>
            <a:r>
              <a:rPr lang="en-US" sz="2400" dirty="0">
                <a:solidFill>
                  <a:srgbClr val="002776"/>
                </a:solidFill>
              </a:rPr>
              <a:t>your thoughts, questions and feedback with:</a:t>
            </a:r>
          </a:p>
          <a:p>
            <a:pPr algn="ctr">
              <a:defRPr/>
            </a:pPr>
            <a:endParaRPr lang="en-US" sz="500" dirty="0">
              <a:solidFill>
                <a:srgbClr val="002776"/>
              </a:solidFill>
            </a:endParaRPr>
          </a:p>
          <a:p>
            <a:pPr algn="ctr">
              <a:defRPr/>
            </a:pPr>
            <a:r>
              <a:rPr lang="en-US" sz="2000" dirty="0">
                <a:solidFill>
                  <a:srgbClr val="002776"/>
                </a:solidFill>
              </a:rPr>
              <a:t>Denise Hughes, Monitoring Program Manager</a:t>
            </a:r>
          </a:p>
          <a:p>
            <a:pPr algn="ctr">
              <a:defRPr/>
            </a:pPr>
            <a:r>
              <a:rPr lang="en-US" sz="2000" b="1" dirty="0">
                <a:solidFill>
                  <a:srgbClr val="002776"/>
                </a:solidFill>
              </a:rPr>
              <a:t>Email</a:t>
            </a:r>
            <a:r>
              <a:rPr lang="en-US" sz="2000" dirty="0">
                <a:solidFill>
                  <a:srgbClr val="002776"/>
                </a:solidFill>
              </a:rPr>
              <a:t>: Monitoring@wcb.ny.gov </a:t>
            </a:r>
          </a:p>
        </p:txBody>
      </p:sp>
      <p:sp>
        <p:nvSpPr>
          <p:cNvPr id="7" name="Rectangle 6"/>
          <p:cNvSpPr/>
          <p:nvPr/>
        </p:nvSpPr>
        <p:spPr>
          <a:xfrm>
            <a:off x="258121" y="559603"/>
            <a:ext cx="4270336" cy="461665"/>
          </a:xfrm>
          <a:prstGeom prst="rect">
            <a:avLst/>
          </a:prstGeom>
        </p:spPr>
        <p:txBody>
          <a:bodyPr wrap="square">
            <a:spAutoFit/>
          </a:bodyPr>
          <a:lstStyle/>
          <a:p>
            <a:r>
              <a:rPr lang="en-US" sz="2400" b="1" dirty="0" smtClean="0">
                <a:solidFill>
                  <a:srgbClr val="002D73"/>
                </a:solidFill>
              </a:rPr>
              <a:t>Wrap Up/Questions</a:t>
            </a:r>
            <a:endParaRPr lang="en-US" sz="2400" dirty="0">
              <a:solidFill>
                <a:srgbClr val="002D73"/>
              </a:solidFill>
            </a:endParaRPr>
          </a:p>
        </p:txBody>
      </p:sp>
      <p:sp>
        <p:nvSpPr>
          <p:cNvPr id="8" name="Rectangle 7"/>
          <p:cNvSpPr/>
          <p:nvPr/>
        </p:nvSpPr>
        <p:spPr>
          <a:xfrm>
            <a:off x="1687285" y="3645265"/>
            <a:ext cx="8958943" cy="1200329"/>
          </a:xfrm>
          <a:prstGeom prst="rect">
            <a:avLst/>
          </a:prstGeom>
        </p:spPr>
        <p:txBody>
          <a:bodyPr wrap="square">
            <a:spAutoFit/>
          </a:bodyPr>
          <a:lstStyle/>
          <a:p>
            <a:pPr algn="ctr">
              <a:defRPr/>
            </a:pPr>
            <a:r>
              <a:rPr lang="en-US" sz="2400" dirty="0">
                <a:solidFill>
                  <a:srgbClr val="002776"/>
                </a:solidFill>
              </a:rPr>
              <a:t>Visit our website:</a:t>
            </a:r>
            <a:br>
              <a:rPr lang="en-US" sz="2400" dirty="0">
                <a:solidFill>
                  <a:srgbClr val="002776"/>
                </a:solidFill>
              </a:rPr>
            </a:br>
            <a:r>
              <a:rPr lang="en-US" sz="2400" dirty="0">
                <a:solidFill>
                  <a:srgbClr val="002776"/>
                </a:solidFill>
              </a:rPr>
              <a:t/>
            </a:r>
            <a:br>
              <a:rPr lang="en-US" sz="2400" dirty="0">
                <a:solidFill>
                  <a:srgbClr val="002776"/>
                </a:solidFill>
              </a:rPr>
            </a:br>
            <a:r>
              <a:rPr lang="en-US" sz="2400" dirty="0">
                <a:solidFill>
                  <a:srgbClr val="002776"/>
                </a:solidFill>
              </a:rPr>
              <a:t>http://www.wcb.ny.gov/content/main/Monitoring/Overview.jsp</a:t>
            </a:r>
            <a:endParaRPr lang="en-US" sz="2000" dirty="0">
              <a:solidFill>
                <a:srgbClr val="002776"/>
              </a:solidFill>
            </a:endParaRPr>
          </a:p>
        </p:txBody>
      </p:sp>
      <p:sp>
        <p:nvSpPr>
          <p:cNvPr id="9" name="Date Placeholder 4"/>
          <p:cNvSpPr>
            <a:spLocks noGrp="1"/>
          </p:cNvSpPr>
          <p:nvPr>
            <p:ph type="dt" sz="half" idx="10"/>
          </p:nvPr>
        </p:nvSpPr>
        <p:spPr>
          <a:xfrm>
            <a:off x="175260" y="21772"/>
            <a:ext cx="2743200" cy="365125"/>
          </a:xfrm>
        </p:spPr>
        <p:txBody>
          <a:bodyPr/>
          <a:lstStyle/>
          <a:p>
            <a:r>
              <a:rPr lang="en-US" dirty="0" smtClean="0"/>
              <a:t>5/19/2015</a:t>
            </a:r>
            <a:endParaRPr lang="en-US" dirty="0"/>
          </a:p>
        </p:txBody>
      </p:sp>
    </p:spTree>
    <p:extLst>
      <p:ext uri="{BB962C8B-B14F-4D97-AF65-F5344CB8AC3E}">
        <p14:creationId xmlns:p14="http://schemas.microsoft.com/office/powerpoint/2010/main" val="2489027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0" y="857250"/>
            <a:ext cx="10144125" cy="990600"/>
          </a:xfrm>
        </p:spPr>
        <p:txBody>
          <a:bodyPr>
            <a:normAutofit fontScale="90000"/>
          </a:bodyPr>
          <a:lstStyle/>
          <a:p>
            <a:r>
              <a:rPr lang="en-US" sz="2800" b="1" dirty="0">
                <a:solidFill>
                  <a:schemeClr val="accent1"/>
                </a:solidFill>
              </a:rPr>
              <a:t> </a:t>
            </a:r>
            <a:r>
              <a:rPr lang="en-US" sz="2700" b="1" dirty="0">
                <a:solidFill>
                  <a:srgbClr val="002D73"/>
                </a:solidFill>
              </a:rPr>
              <a:t>How We Are Measuring</a:t>
            </a:r>
            <a:r>
              <a:rPr lang="en-US" sz="2800" b="1" dirty="0">
                <a:solidFill>
                  <a:schemeClr val="accent1"/>
                </a:solidFill>
              </a:rPr>
              <a:t/>
            </a:r>
            <a:br>
              <a:rPr lang="en-US" sz="2800" b="1" dirty="0">
                <a:solidFill>
                  <a:schemeClr val="accent1"/>
                </a:solidFill>
              </a:rPr>
            </a:br>
            <a:r>
              <a:rPr lang="en-US" sz="2800" b="1" dirty="0" smtClean="0">
                <a:solidFill>
                  <a:schemeClr val="accent1"/>
                </a:solidFill>
              </a:rPr>
              <a:t> </a:t>
            </a:r>
            <a:r>
              <a:rPr lang="en-US" sz="2000" dirty="0" smtClean="0">
                <a:solidFill>
                  <a:srgbClr val="002776"/>
                </a:solidFill>
              </a:rPr>
              <a:t>Timeliness </a:t>
            </a:r>
            <a:r>
              <a:rPr lang="en-US" sz="2000" dirty="0">
                <a:solidFill>
                  <a:srgbClr val="002776"/>
                </a:solidFill>
              </a:rPr>
              <a:t>of </a:t>
            </a:r>
            <a:r>
              <a:rPr lang="en-US" sz="2000" dirty="0" err="1" smtClean="0">
                <a:solidFill>
                  <a:srgbClr val="002776"/>
                </a:solidFill>
              </a:rPr>
              <a:t>SROI</a:t>
            </a:r>
            <a:r>
              <a:rPr lang="en-US" sz="2000" dirty="0" smtClean="0">
                <a:solidFill>
                  <a:srgbClr val="002776"/>
                </a:solidFill>
              </a:rPr>
              <a:t> showing </a:t>
            </a:r>
            <a:r>
              <a:rPr lang="en-US" sz="2000" dirty="0">
                <a:solidFill>
                  <a:srgbClr val="002776"/>
                </a:solidFill>
              </a:rPr>
              <a:t>Initial Payment of Compensation</a:t>
            </a:r>
            <a:r>
              <a:rPr lang="en-US" dirty="0">
                <a:solidFill>
                  <a:srgbClr val="002776"/>
                </a:solidFill>
              </a:rPr>
              <a:t/>
            </a:r>
            <a:br>
              <a:rPr lang="en-US" dirty="0">
                <a:solidFill>
                  <a:srgbClr val="002776"/>
                </a:solidFill>
              </a:rPr>
            </a:br>
            <a:r>
              <a:rPr lang="en-US" sz="2800" b="1" dirty="0">
                <a:solidFill>
                  <a:schemeClr val="accent1"/>
                </a:solidFill>
              </a:rPr>
              <a:t/>
            </a:r>
            <a:br>
              <a:rPr lang="en-US" sz="2800" b="1" dirty="0">
                <a:solidFill>
                  <a:schemeClr val="accent1"/>
                </a:solidFill>
              </a:rPr>
            </a:br>
            <a:r>
              <a:rPr lang="en-US" sz="2800" b="1" dirty="0">
                <a:solidFill>
                  <a:schemeClr val="accent1"/>
                </a:solidFill>
              </a:rPr>
              <a:t/>
            </a:r>
            <a:br>
              <a:rPr lang="en-US" sz="2800" b="1" dirty="0">
                <a:solidFill>
                  <a:schemeClr val="accent1"/>
                </a:solidFill>
              </a:rPr>
            </a:br>
            <a:endParaRPr lang="en-US" sz="2800" b="1" dirty="0"/>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5" name="Rectangle 4"/>
          <p:cNvSpPr/>
          <p:nvPr/>
        </p:nvSpPr>
        <p:spPr>
          <a:xfrm>
            <a:off x="1933575" y="1295400"/>
            <a:ext cx="8001000" cy="7048083"/>
          </a:xfrm>
          <a:prstGeom prst="rect">
            <a:avLst/>
          </a:prstGeom>
        </p:spPr>
        <p:txBody>
          <a:bodyPr wrap="square">
            <a:spAutoFit/>
          </a:bodyPr>
          <a:lstStyle/>
          <a:p>
            <a:pPr marL="285750" indent="-285750">
              <a:buFont typeface="Arial" panose="020B0604020202020204" pitchFamily="34" charset="0"/>
              <a:buChar char="•"/>
            </a:pPr>
            <a:r>
              <a:rPr lang="en-US" dirty="0">
                <a:solidFill>
                  <a:srgbClr val="002776"/>
                </a:solidFill>
              </a:rPr>
              <a:t>Enforcement of the 18/10 Day Rule defined in WCL Section 25(1)(c): </a:t>
            </a:r>
            <a:r>
              <a:rPr lang="en-US" sz="1600" dirty="0">
                <a:solidFill>
                  <a:srgbClr val="002D73"/>
                </a:solidFill>
              </a:rPr>
              <a:t>If the employer or insurance carrier does not controvert the injured worker’s right to compensation such employer or insurance carrier shall, either on or before the </a:t>
            </a:r>
            <a:r>
              <a:rPr lang="en-US" sz="1600" u="sng" dirty="0">
                <a:solidFill>
                  <a:srgbClr val="002D73"/>
                </a:solidFill>
              </a:rPr>
              <a:t>18</a:t>
            </a:r>
            <a:r>
              <a:rPr lang="en-US" sz="1600" u="sng" baseline="30000" dirty="0">
                <a:solidFill>
                  <a:srgbClr val="002D73"/>
                </a:solidFill>
              </a:rPr>
              <a:t>th</a:t>
            </a:r>
            <a:r>
              <a:rPr lang="en-US" sz="1600" u="sng" dirty="0">
                <a:solidFill>
                  <a:srgbClr val="002D73"/>
                </a:solidFill>
              </a:rPr>
              <a:t> day after disability, </a:t>
            </a:r>
            <a:r>
              <a:rPr lang="en-US" sz="1600" dirty="0">
                <a:solidFill>
                  <a:srgbClr val="002D73"/>
                </a:solidFill>
              </a:rPr>
              <a:t>OR </a:t>
            </a:r>
            <a:r>
              <a:rPr lang="en-US" sz="1600" u="sng" dirty="0">
                <a:solidFill>
                  <a:srgbClr val="002D73"/>
                </a:solidFill>
              </a:rPr>
              <a:t>within</a:t>
            </a:r>
            <a:r>
              <a:rPr lang="en-US" sz="1600" dirty="0">
                <a:solidFill>
                  <a:srgbClr val="002D73"/>
                </a:solidFill>
              </a:rPr>
              <a:t> </a:t>
            </a:r>
            <a:r>
              <a:rPr lang="en-US" sz="1600" u="sng" dirty="0">
                <a:solidFill>
                  <a:srgbClr val="002D73"/>
                </a:solidFill>
              </a:rPr>
              <a:t>10 days after the employer first has knowledge of the alleged accident, </a:t>
            </a:r>
            <a:r>
              <a:rPr lang="en-US" sz="1600" u="sng" dirty="0">
                <a:solidFill>
                  <a:srgbClr val="FF0000"/>
                </a:solidFill>
              </a:rPr>
              <a:t>whichever period is the greater</a:t>
            </a:r>
            <a:r>
              <a:rPr lang="en-US" sz="1600" dirty="0">
                <a:solidFill>
                  <a:srgbClr val="002D73"/>
                </a:solidFill>
              </a:rPr>
              <a:t>, begin paying compensation and shall immediately notify the chair in accordance with a form prescribed by him, that the payment of compensation has begun, accompanied by the further statement that the employer or insurance carrier, as the case may be, will notify the chair when the payment of compensation has been stopped.</a:t>
            </a:r>
          </a:p>
          <a:p>
            <a:pPr lvl="1"/>
            <a:endParaRPr lang="en-US" dirty="0">
              <a:solidFill>
                <a:srgbClr val="002776"/>
              </a:solidFill>
            </a:endParaRPr>
          </a:p>
          <a:p>
            <a:pPr marL="285750" indent="-285750">
              <a:buFont typeface="Arial" panose="020B0604020202020204" pitchFamily="34" charset="0"/>
              <a:buChar char="•"/>
            </a:pPr>
            <a:r>
              <a:rPr lang="en-US" dirty="0">
                <a:solidFill>
                  <a:srgbClr val="002776"/>
                </a:solidFill>
              </a:rPr>
              <a:t>Late </a:t>
            </a:r>
            <a:r>
              <a:rPr lang="en-US" dirty="0" err="1" smtClean="0">
                <a:solidFill>
                  <a:srgbClr val="002776"/>
                </a:solidFill>
              </a:rPr>
              <a:t>SROI</a:t>
            </a:r>
            <a:r>
              <a:rPr lang="en-US" dirty="0" smtClean="0">
                <a:solidFill>
                  <a:srgbClr val="002776"/>
                </a:solidFill>
              </a:rPr>
              <a:t> Report </a:t>
            </a:r>
            <a:r>
              <a:rPr lang="en-US" dirty="0">
                <a:solidFill>
                  <a:srgbClr val="002776"/>
                </a:solidFill>
              </a:rPr>
              <a:t>Criteria:</a:t>
            </a:r>
          </a:p>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r>
              <a:rPr lang="en-US" sz="1600" dirty="0">
                <a:solidFill>
                  <a:srgbClr val="002776"/>
                </a:solidFill>
              </a:rPr>
              <a:t>Total number of first </a:t>
            </a:r>
            <a:r>
              <a:rPr lang="en-US" sz="1600" dirty="0" err="1">
                <a:solidFill>
                  <a:srgbClr val="002776"/>
                </a:solidFill>
              </a:rPr>
              <a:t>SROI</a:t>
            </a:r>
            <a:r>
              <a:rPr lang="en-US" sz="1600" dirty="0">
                <a:solidFill>
                  <a:srgbClr val="002776"/>
                </a:solidFill>
              </a:rPr>
              <a:t> filings per carrier per quarter</a:t>
            </a:r>
          </a:p>
          <a:p>
            <a:pPr marL="742950" lvl="1" indent="-285750">
              <a:buFont typeface="Arial" panose="020B0604020202020204" pitchFamily="34" charset="0"/>
              <a:buChar char="•"/>
            </a:pPr>
            <a:r>
              <a:rPr lang="en-US" sz="1600" dirty="0" smtClean="0">
                <a:solidFill>
                  <a:srgbClr val="002776"/>
                </a:solidFill>
              </a:rPr>
              <a:t>DN0056 </a:t>
            </a:r>
            <a:r>
              <a:rPr lang="en-US" sz="1600" dirty="0">
                <a:solidFill>
                  <a:srgbClr val="002776"/>
                </a:solidFill>
              </a:rPr>
              <a:t>– Initial Date Disability Began (18 days)</a:t>
            </a:r>
          </a:p>
          <a:p>
            <a:pPr marL="742950" lvl="1" indent="-285750">
              <a:buFont typeface="Arial" panose="020B0604020202020204" pitchFamily="34" charset="0"/>
              <a:buChar char="•"/>
            </a:pPr>
            <a:r>
              <a:rPr lang="en-US" sz="1600" dirty="0">
                <a:solidFill>
                  <a:srgbClr val="002776"/>
                </a:solidFill>
              </a:rPr>
              <a:t>DN0144 – Current Date Disability Began (18 days)</a:t>
            </a:r>
          </a:p>
          <a:p>
            <a:pPr marL="742950" lvl="1" indent="-285750">
              <a:buFont typeface="Arial" panose="020B0604020202020204" pitchFamily="34" charset="0"/>
              <a:buChar char="•"/>
            </a:pPr>
            <a:r>
              <a:rPr lang="en-US" sz="1600" dirty="0">
                <a:solidFill>
                  <a:srgbClr val="002776"/>
                </a:solidFill>
              </a:rPr>
              <a:t>DN0040 – Date Employer Had Knowledge of the Injury (10 days</a:t>
            </a:r>
            <a:r>
              <a:rPr lang="en-US" sz="1600" dirty="0" smtClean="0">
                <a:solidFill>
                  <a:srgbClr val="002776"/>
                </a:solidFill>
              </a:rPr>
              <a:t>)</a:t>
            </a:r>
          </a:p>
          <a:p>
            <a:pPr marL="742950" lvl="1" indent="-285750">
              <a:buFont typeface="Arial" panose="020B0604020202020204" pitchFamily="34" charset="0"/>
              <a:buChar char="•"/>
            </a:pPr>
            <a:r>
              <a:rPr lang="en-US" sz="1600" dirty="0">
                <a:solidFill>
                  <a:srgbClr val="002776"/>
                </a:solidFill>
              </a:rPr>
              <a:t>DN0281 -  Date Employer Had Knowledge of Disability (10 days)</a:t>
            </a:r>
          </a:p>
          <a:p>
            <a:pPr marL="742950" lvl="1" indent="-285750">
              <a:buFont typeface="Arial" panose="020B0604020202020204" pitchFamily="34" charset="0"/>
              <a:buChar char="•"/>
            </a:pPr>
            <a:r>
              <a:rPr lang="en-US" sz="1600" dirty="0" smtClean="0">
                <a:solidFill>
                  <a:srgbClr val="002776"/>
                </a:solidFill>
              </a:rPr>
              <a:t>Assembly </a:t>
            </a:r>
            <a:r>
              <a:rPr lang="en-US" sz="1600" dirty="0">
                <a:solidFill>
                  <a:srgbClr val="002776"/>
                </a:solidFill>
              </a:rPr>
              <a:t>Notice Date </a:t>
            </a:r>
          </a:p>
          <a:p>
            <a:pPr marL="742950" lvl="1" indent="-285750">
              <a:buFont typeface="Arial" panose="020B0604020202020204" pitchFamily="34" charset="0"/>
              <a:buChar char="•"/>
            </a:pPr>
            <a:r>
              <a:rPr lang="en-US" sz="1600" dirty="0">
                <a:solidFill>
                  <a:srgbClr val="002776"/>
                </a:solidFill>
              </a:rPr>
              <a:t>Indexing Notice Date </a:t>
            </a:r>
          </a:p>
          <a:p>
            <a:pPr marL="742950" lvl="1" indent="-285750">
              <a:buFont typeface="Arial" panose="020B0604020202020204" pitchFamily="34" charset="0"/>
              <a:buChar char="•"/>
            </a:pPr>
            <a:r>
              <a:rPr lang="en-US" sz="1600" dirty="0" smtClean="0">
                <a:solidFill>
                  <a:srgbClr val="002776"/>
                </a:solidFill>
              </a:rPr>
              <a:t>Received </a:t>
            </a:r>
            <a:r>
              <a:rPr lang="en-US" sz="1600" dirty="0">
                <a:solidFill>
                  <a:srgbClr val="002776"/>
                </a:solidFill>
              </a:rPr>
              <a:t>date of </a:t>
            </a:r>
            <a:r>
              <a:rPr lang="en-US" sz="1600" dirty="0" err="1">
                <a:solidFill>
                  <a:srgbClr val="002776"/>
                </a:solidFill>
              </a:rPr>
              <a:t>SROI</a:t>
            </a:r>
            <a:endParaRPr lang="en-US" sz="1600" dirty="0">
              <a:solidFill>
                <a:srgbClr val="002776"/>
              </a:solidFill>
            </a:endParaRPr>
          </a:p>
          <a:p>
            <a:pPr marL="742950" lvl="1" indent="-285750">
              <a:buFont typeface="Arial" panose="020B0604020202020204" pitchFamily="34" charset="0"/>
              <a:buChar char="•"/>
            </a:pPr>
            <a:endParaRPr lang="en-US" sz="1600" dirty="0">
              <a:solidFill>
                <a:srgbClr val="002776"/>
              </a:solidFill>
            </a:endParaRPr>
          </a:p>
          <a:p>
            <a:pPr lvl="1"/>
            <a:endParaRPr lang="en-US" sz="1400" dirty="0">
              <a:solidFill>
                <a:srgbClr val="002776"/>
              </a:solidFill>
            </a:endParaRPr>
          </a:p>
          <a:p>
            <a:pPr lvl="1"/>
            <a:endParaRPr lang="en-US" sz="1400" dirty="0">
              <a:solidFill>
                <a:srgbClr val="002776"/>
              </a:solidFill>
            </a:endParaRPr>
          </a:p>
          <a:p>
            <a:pPr lvl="2"/>
            <a:endParaRPr lang="en-US" sz="1400" dirty="0">
              <a:solidFill>
                <a:srgbClr val="002776"/>
              </a:solidFill>
            </a:endParaRPr>
          </a:p>
          <a:p>
            <a:pPr marL="742950" lvl="1" indent="-285750">
              <a:buFont typeface="Wingdings" panose="05000000000000000000" pitchFamily="2" charset="2"/>
              <a:buChar char="§"/>
            </a:pPr>
            <a:endParaRPr lang="en-US" sz="1400" dirty="0"/>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p:nvSpPr>
          <p:cNvPr id="6" name="Slide Number Placeholder 5"/>
          <p:cNvSpPr>
            <a:spLocks noGrp="1"/>
          </p:cNvSpPr>
          <p:nvPr>
            <p:ph type="sldNum" sz="quarter" idx="12"/>
          </p:nvPr>
        </p:nvSpPr>
        <p:spPr/>
        <p:txBody>
          <a:bodyPr/>
          <a:lstStyle/>
          <a:p>
            <a:fld id="{BB058067-43B8-4E0A-B575-A1270051252D}" type="slidenum">
              <a:rPr lang="en-US" smtClean="0"/>
              <a:pPr/>
              <a:t>4</a:t>
            </a:fld>
            <a:endParaRPr lang="en-US" dirty="0"/>
          </a:p>
        </p:txBody>
      </p:sp>
    </p:spTree>
    <p:extLst>
      <p:ext uri="{BB962C8B-B14F-4D97-AF65-F5344CB8AC3E}">
        <p14:creationId xmlns:p14="http://schemas.microsoft.com/office/powerpoint/2010/main" val="1388085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0" y="857250"/>
            <a:ext cx="10144125" cy="990600"/>
          </a:xfrm>
        </p:spPr>
        <p:txBody>
          <a:bodyPr>
            <a:normAutofit fontScale="90000"/>
          </a:bodyPr>
          <a:lstStyle/>
          <a:p>
            <a:r>
              <a:rPr lang="en-US" sz="2800" b="1" dirty="0">
                <a:solidFill>
                  <a:schemeClr val="accent1"/>
                </a:solidFill>
              </a:rPr>
              <a:t> </a:t>
            </a:r>
            <a:r>
              <a:rPr lang="en-US" sz="2700" b="1" dirty="0">
                <a:solidFill>
                  <a:srgbClr val="002D73"/>
                </a:solidFill>
              </a:rPr>
              <a:t>How We Are Measuring</a:t>
            </a:r>
            <a:r>
              <a:rPr lang="en-US" sz="2800" b="1" dirty="0">
                <a:solidFill>
                  <a:schemeClr val="accent1"/>
                </a:solidFill>
              </a:rPr>
              <a:t/>
            </a:r>
            <a:br>
              <a:rPr lang="en-US" sz="2800" b="1" dirty="0">
                <a:solidFill>
                  <a:schemeClr val="accent1"/>
                </a:solidFill>
              </a:rPr>
            </a:br>
            <a:r>
              <a:rPr lang="en-US" sz="2800" b="1" dirty="0" smtClean="0">
                <a:solidFill>
                  <a:schemeClr val="accent1"/>
                </a:solidFill>
              </a:rPr>
              <a:t> </a:t>
            </a:r>
            <a:r>
              <a:rPr lang="en-US" sz="2000" dirty="0" smtClean="0">
                <a:solidFill>
                  <a:srgbClr val="002776"/>
                </a:solidFill>
              </a:rPr>
              <a:t>Timeliness </a:t>
            </a:r>
            <a:r>
              <a:rPr lang="en-US" sz="2000" dirty="0">
                <a:solidFill>
                  <a:srgbClr val="002776"/>
                </a:solidFill>
              </a:rPr>
              <a:t>of </a:t>
            </a:r>
            <a:r>
              <a:rPr lang="en-US" sz="2000" dirty="0" err="1" smtClean="0">
                <a:solidFill>
                  <a:srgbClr val="002776"/>
                </a:solidFill>
              </a:rPr>
              <a:t>SROI</a:t>
            </a:r>
            <a:r>
              <a:rPr lang="en-US" sz="2000" dirty="0" smtClean="0">
                <a:solidFill>
                  <a:srgbClr val="002776"/>
                </a:solidFill>
              </a:rPr>
              <a:t> showing </a:t>
            </a:r>
            <a:r>
              <a:rPr lang="en-US" sz="2000" dirty="0">
                <a:solidFill>
                  <a:srgbClr val="002776"/>
                </a:solidFill>
              </a:rPr>
              <a:t>Initial Payment of Compensation</a:t>
            </a:r>
            <a:r>
              <a:rPr lang="en-US" dirty="0">
                <a:solidFill>
                  <a:srgbClr val="002776"/>
                </a:solidFill>
              </a:rPr>
              <a:t/>
            </a:r>
            <a:br>
              <a:rPr lang="en-US" dirty="0">
                <a:solidFill>
                  <a:srgbClr val="002776"/>
                </a:solidFill>
              </a:rPr>
            </a:br>
            <a:r>
              <a:rPr lang="en-US" sz="2800" b="1" dirty="0">
                <a:solidFill>
                  <a:schemeClr val="accent1"/>
                </a:solidFill>
              </a:rPr>
              <a:t/>
            </a:r>
            <a:br>
              <a:rPr lang="en-US" sz="2800" b="1" dirty="0">
                <a:solidFill>
                  <a:schemeClr val="accent1"/>
                </a:solidFill>
              </a:rPr>
            </a:br>
            <a:r>
              <a:rPr lang="en-US" sz="2800" b="1" dirty="0">
                <a:solidFill>
                  <a:schemeClr val="accent1"/>
                </a:solidFill>
              </a:rPr>
              <a:t/>
            </a:r>
            <a:br>
              <a:rPr lang="en-US" sz="2800" b="1" dirty="0">
                <a:solidFill>
                  <a:schemeClr val="accent1"/>
                </a:solidFill>
              </a:rPr>
            </a:br>
            <a:endParaRPr lang="en-US" sz="2800" b="1" dirty="0"/>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5" name="Rectangle 4"/>
          <p:cNvSpPr/>
          <p:nvPr/>
        </p:nvSpPr>
        <p:spPr>
          <a:xfrm>
            <a:off x="689675" y="1295400"/>
            <a:ext cx="9244900" cy="6186309"/>
          </a:xfrm>
          <a:prstGeom prst="rect">
            <a:avLst/>
          </a:prstGeom>
        </p:spPr>
        <p:txBody>
          <a:bodyPr wrap="square">
            <a:spAutoFit/>
          </a:bodyPr>
          <a:lstStyle/>
          <a:p>
            <a:endParaRPr lang="en-US" dirty="0" smtClean="0">
              <a:solidFill>
                <a:srgbClr val="002060"/>
              </a:solidFill>
            </a:endParaRPr>
          </a:p>
          <a:p>
            <a:pPr marL="285750" indent="-285750">
              <a:buFont typeface="Arial" panose="020B0604020202020204" pitchFamily="34" charset="0"/>
              <a:buChar char="•"/>
            </a:pPr>
            <a:r>
              <a:rPr lang="en-US" dirty="0">
                <a:solidFill>
                  <a:srgbClr val="002776"/>
                </a:solidFill>
              </a:rPr>
              <a:t>To determine Employer Knowledge Date the Board will use the earliest date of </a:t>
            </a:r>
            <a:r>
              <a:rPr lang="en-US" dirty="0" smtClean="0">
                <a:solidFill>
                  <a:srgbClr val="002776"/>
                </a:solidFill>
              </a:rPr>
              <a:t>Date </a:t>
            </a:r>
            <a:r>
              <a:rPr lang="en-US" dirty="0">
                <a:solidFill>
                  <a:srgbClr val="002776"/>
                </a:solidFill>
              </a:rPr>
              <a:t>Employer Had Knowledge of the Injury (DN0040</a:t>
            </a:r>
            <a:r>
              <a:rPr lang="en-US" dirty="0" smtClean="0">
                <a:solidFill>
                  <a:srgbClr val="002776"/>
                </a:solidFill>
              </a:rPr>
              <a:t>), </a:t>
            </a:r>
            <a:r>
              <a:rPr lang="en-US" dirty="0">
                <a:solidFill>
                  <a:srgbClr val="002776"/>
                </a:solidFill>
              </a:rPr>
              <a:t>Date Employer Had Knowledge of Disability (DN0281</a:t>
            </a:r>
            <a:r>
              <a:rPr lang="en-US" dirty="0" smtClean="0">
                <a:solidFill>
                  <a:srgbClr val="002776"/>
                </a:solidFill>
              </a:rPr>
              <a:t>), </a:t>
            </a:r>
            <a:r>
              <a:rPr lang="en-US" dirty="0">
                <a:solidFill>
                  <a:srgbClr val="002776"/>
                </a:solidFill>
              </a:rPr>
              <a:t>Assembly Notice Date, Indexing Notice Date</a:t>
            </a:r>
            <a:r>
              <a:rPr lang="en-US" dirty="0" smtClean="0">
                <a:solidFill>
                  <a:srgbClr val="002776"/>
                </a:solidFill>
              </a:rPr>
              <a:t>.</a:t>
            </a: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r>
              <a:rPr lang="en-US" dirty="0">
                <a:solidFill>
                  <a:srgbClr val="002060"/>
                </a:solidFill>
              </a:rPr>
              <a:t>Initial Date Disability Began/Current Date Disability Began - If Initial Date Disability Began (DN0056) and Current Date Disability Began (DN0144) are present, and the Initial Return to Work Date (DN0068) is less than or equal to 7 days then Current Date of Disability (DN0041) is used. </a:t>
            </a:r>
            <a:endParaRPr lang="en-US" dirty="0" smtClean="0">
              <a:solidFill>
                <a:srgbClr val="002776"/>
              </a:solidFill>
            </a:endParaRPr>
          </a:p>
          <a:p>
            <a:endParaRPr lang="en-US" dirty="0" smtClean="0">
              <a:solidFill>
                <a:srgbClr val="002776"/>
              </a:solidFill>
            </a:endParaRPr>
          </a:p>
          <a:p>
            <a:pPr marL="285750" indent="-285750">
              <a:buFont typeface="Arial" panose="020B0604020202020204" pitchFamily="34" charset="0"/>
              <a:buChar char="•"/>
            </a:pPr>
            <a:endParaRPr lang="en-US" dirty="0">
              <a:solidFill>
                <a:srgbClr val="002776"/>
              </a:solidFill>
            </a:endParaRPr>
          </a:p>
          <a:p>
            <a:r>
              <a:rPr lang="en-US" dirty="0" smtClean="0">
                <a:solidFill>
                  <a:srgbClr val="002776"/>
                </a:solidFill>
              </a:rPr>
              <a:t>The </a:t>
            </a:r>
            <a:r>
              <a:rPr lang="en-US" dirty="0" err="1" smtClean="0">
                <a:solidFill>
                  <a:srgbClr val="002776"/>
                </a:solidFill>
              </a:rPr>
              <a:t>SROI</a:t>
            </a:r>
            <a:r>
              <a:rPr lang="en-US" dirty="0" smtClean="0">
                <a:solidFill>
                  <a:srgbClr val="002776"/>
                </a:solidFill>
              </a:rPr>
              <a:t> is Late:</a:t>
            </a:r>
            <a:endParaRPr lang="en-US" dirty="0">
              <a:solidFill>
                <a:srgbClr val="002776"/>
              </a:solidFill>
            </a:endParaRPr>
          </a:p>
          <a:p>
            <a:endParaRPr lang="en-US" dirty="0">
              <a:solidFill>
                <a:srgbClr val="002060"/>
              </a:solidFill>
            </a:endParaRPr>
          </a:p>
          <a:p>
            <a:pPr marL="285750" indent="-285750">
              <a:buFont typeface="Arial" panose="020B0604020202020204" pitchFamily="34" charset="0"/>
              <a:buChar char="•"/>
            </a:pPr>
            <a:r>
              <a:rPr lang="en-US" dirty="0" smtClean="0">
                <a:solidFill>
                  <a:srgbClr val="002060"/>
                </a:solidFill>
              </a:rPr>
              <a:t>-</a:t>
            </a:r>
            <a:r>
              <a:rPr lang="en-US" dirty="0">
                <a:solidFill>
                  <a:srgbClr val="002060"/>
                </a:solidFill>
              </a:rPr>
              <a:t>If </a:t>
            </a:r>
            <a:r>
              <a:rPr lang="en-US" dirty="0" err="1">
                <a:solidFill>
                  <a:srgbClr val="002060"/>
                </a:solidFill>
              </a:rPr>
              <a:t>SROI</a:t>
            </a:r>
            <a:r>
              <a:rPr lang="en-US" dirty="0">
                <a:solidFill>
                  <a:srgbClr val="002060"/>
                </a:solidFill>
              </a:rPr>
              <a:t> received date is more than 18 calendar days from Initial Date Disability Began (DN0056) or Current Date Disability Began (DN0144); </a:t>
            </a:r>
            <a:r>
              <a:rPr lang="en-US" dirty="0" smtClean="0">
                <a:solidFill>
                  <a:srgbClr val="002060"/>
                </a:solidFill>
              </a:rPr>
              <a:t>and </a:t>
            </a:r>
            <a:r>
              <a:rPr lang="en-US" dirty="0">
                <a:solidFill>
                  <a:srgbClr val="002060"/>
                </a:solidFill>
              </a:rPr>
              <a:t>is more than 10 calendar days </a:t>
            </a:r>
            <a:r>
              <a:rPr lang="en-US" dirty="0" smtClean="0">
                <a:solidFill>
                  <a:srgbClr val="002060"/>
                </a:solidFill>
              </a:rPr>
              <a:t>from Employer Knowledge Date.</a:t>
            </a:r>
            <a:endParaRPr lang="en-US" dirty="0">
              <a:solidFill>
                <a:srgbClr val="002776"/>
              </a:solidFill>
            </a:endParaRPr>
          </a:p>
          <a:p>
            <a:pPr lvl="1"/>
            <a:endParaRPr lang="en-US" sz="1600" dirty="0">
              <a:solidFill>
                <a:srgbClr val="002776"/>
              </a:solidFill>
            </a:endParaRPr>
          </a:p>
          <a:p>
            <a:pPr lvl="1"/>
            <a:endParaRPr lang="en-US" sz="1400" dirty="0">
              <a:solidFill>
                <a:srgbClr val="002776"/>
              </a:solidFill>
            </a:endParaRPr>
          </a:p>
          <a:p>
            <a:pPr lvl="1"/>
            <a:endParaRPr lang="en-US" sz="1400" dirty="0">
              <a:solidFill>
                <a:srgbClr val="002776"/>
              </a:solidFill>
            </a:endParaRPr>
          </a:p>
          <a:p>
            <a:pPr lvl="2"/>
            <a:endParaRPr lang="en-US" sz="1400" dirty="0">
              <a:solidFill>
                <a:srgbClr val="002776"/>
              </a:solidFill>
            </a:endParaRPr>
          </a:p>
          <a:p>
            <a:pPr marL="742950" lvl="1" indent="-285750">
              <a:buFont typeface="Wingdings" panose="05000000000000000000" pitchFamily="2" charset="2"/>
              <a:buChar char="§"/>
            </a:pPr>
            <a:endParaRPr lang="en-US" sz="1400" dirty="0"/>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p:nvSpPr>
          <p:cNvPr id="6" name="Slide Number Placeholder 5"/>
          <p:cNvSpPr>
            <a:spLocks noGrp="1"/>
          </p:cNvSpPr>
          <p:nvPr>
            <p:ph type="sldNum" sz="quarter" idx="12"/>
          </p:nvPr>
        </p:nvSpPr>
        <p:spPr/>
        <p:txBody>
          <a:bodyPr/>
          <a:lstStyle/>
          <a:p>
            <a:fld id="{BB058067-43B8-4E0A-B575-A1270051252D}" type="slidenum">
              <a:rPr lang="en-US" smtClean="0"/>
              <a:pPr/>
              <a:t>5</a:t>
            </a:fld>
            <a:endParaRPr lang="en-US" dirty="0"/>
          </a:p>
        </p:txBody>
      </p:sp>
    </p:spTree>
    <p:extLst>
      <p:ext uri="{BB962C8B-B14F-4D97-AF65-F5344CB8AC3E}">
        <p14:creationId xmlns:p14="http://schemas.microsoft.com/office/powerpoint/2010/main" val="2589296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6</a:t>
            </a:fld>
            <a:endParaRPr lang="en-US" dirty="0"/>
          </a:p>
        </p:txBody>
      </p:sp>
      <p:sp>
        <p:nvSpPr>
          <p:cNvPr id="4" name="Title 3"/>
          <p:cNvSpPr>
            <a:spLocks noGrp="1"/>
          </p:cNvSpPr>
          <p:nvPr>
            <p:ph type="title"/>
          </p:nvPr>
        </p:nvSpPr>
        <p:spPr/>
        <p:txBody>
          <a:bodyPr/>
          <a:lstStyle/>
          <a:p>
            <a:r>
              <a:rPr lang="en-US" dirty="0" smtClean="0"/>
              <a:t>Timeliness of </a:t>
            </a:r>
            <a:r>
              <a:rPr lang="en-US" dirty="0" err="1" smtClean="0"/>
              <a:t>SROI</a:t>
            </a:r>
            <a:r>
              <a:rPr lang="en-US" dirty="0" smtClean="0"/>
              <a:t> Report</a:t>
            </a:r>
            <a:endParaRPr lang="en-US" dirty="0"/>
          </a:p>
        </p:txBody>
      </p:sp>
      <p:sp>
        <p:nvSpPr>
          <p:cNvPr id="5" name="Text Placeholder 4"/>
          <p:cNvSpPr>
            <a:spLocks noGrp="1"/>
          </p:cNvSpPr>
          <p:nvPr>
            <p:ph type="body" idx="1"/>
          </p:nvPr>
        </p:nvSpPr>
        <p:spPr/>
        <p:txBody>
          <a:bodyPr/>
          <a:lstStyle/>
          <a:p>
            <a:r>
              <a:rPr lang="en-US" dirty="0" smtClean="0"/>
              <a:t>Timeliness of </a:t>
            </a:r>
            <a:r>
              <a:rPr lang="en-US" dirty="0" err="1" smtClean="0"/>
              <a:t>SROI</a:t>
            </a:r>
            <a:r>
              <a:rPr lang="en-US" dirty="0" smtClean="0"/>
              <a:t> showing Initial Payment </a:t>
            </a:r>
            <a:endParaRPr lang="en-US" dirty="0"/>
          </a:p>
        </p:txBody>
      </p:sp>
    </p:spTree>
    <p:extLst>
      <p:ext uri="{BB962C8B-B14F-4D97-AF65-F5344CB8AC3E}">
        <p14:creationId xmlns:p14="http://schemas.microsoft.com/office/powerpoint/2010/main" val="4115855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5946" y="1480088"/>
            <a:ext cx="9981553" cy="2000548"/>
          </a:xfrm>
          <a:prstGeom prst="rect">
            <a:avLst/>
          </a:prstGeom>
        </p:spPr>
        <p:txBody>
          <a:bodyPr wrap="square">
            <a:spAutoFit/>
          </a:bodyPr>
          <a:lstStyle/>
          <a:p>
            <a:pPr marL="285750" indent="-285750">
              <a:buFont typeface="Arial" panose="020B0604020202020204" pitchFamily="34" charset="0"/>
              <a:buChar char="•"/>
            </a:pPr>
            <a:endParaRPr lang="en-US" dirty="0">
              <a:solidFill>
                <a:srgbClr val="002776"/>
              </a:solidFill>
            </a:endParaRPr>
          </a:p>
          <a:p>
            <a:pPr marL="742950" lvl="1"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117714" y="616932"/>
            <a:ext cx="9336251" cy="363958"/>
          </a:xfrm>
        </p:spPr>
        <p:txBody>
          <a:bodyPr>
            <a:noAutofit/>
          </a:bodyPr>
          <a:lstStyle/>
          <a:p>
            <a:r>
              <a:rPr lang="en-US" sz="2800" b="1" dirty="0" smtClean="0">
                <a:solidFill>
                  <a:srgbClr val="002D73"/>
                </a:solidFill>
              </a:rPr>
              <a:t>Timeliness of </a:t>
            </a:r>
            <a:r>
              <a:rPr lang="en-US" sz="2800" b="1" dirty="0" err="1" smtClean="0">
                <a:solidFill>
                  <a:srgbClr val="002D73"/>
                </a:solidFill>
              </a:rPr>
              <a:t>SROI</a:t>
            </a:r>
            <a:r>
              <a:rPr lang="en-US" sz="2800" b="1" dirty="0" smtClean="0">
                <a:solidFill>
                  <a:srgbClr val="002D73"/>
                </a:solidFill>
              </a:rPr>
              <a:t> Showing Initial Payment Report</a:t>
            </a:r>
            <a:endParaRPr lang="en-US" sz="2800" b="1" dirty="0">
              <a:solidFill>
                <a:srgbClr val="002D73"/>
              </a:solidFill>
            </a:endParaRPr>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7</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77444961"/>
              </p:ext>
            </p:extLst>
          </p:nvPr>
        </p:nvGraphicFramePr>
        <p:xfrm>
          <a:off x="117717" y="1999281"/>
          <a:ext cx="10359783" cy="3243900"/>
        </p:xfrm>
        <a:graphic>
          <a:graphicData uri="http://schemas.openxmlformats.org/drawingml/2006/table">
            <a:tbl>
              <a:tblPr>
                <a:tableStyleId>{5C22544A-7EE6-4342-B048-85BDC9FD1C3A}</a:tableStyleId>
              </a:tblPr>
              <a:tblGrid>
                <a:gridCol w="720851"/>
                <a:gridCol w="984771"/>
                <a:gridCol w="2292545"/>
                <a:gridCol w="1969540"/>
                <a:gridCol w="905989"/>
                <a:gridCol w="1201420"/>
                <a:gridCol w="1162029"/>
                <a:gridCol w="1122638"/>
              </a:tblGrid>
              <a:tr h="316659">
                <a:tc gridSpan="4">
                  <a:txBody>
                    <a:bodyPr/>
                    <a:lstStyle/>
                    <a:p>
                      <a:pPr algn="l" fontAlgn="ctr"/>
                      <a:r>
                        <a:rPr lang="en-US" sz="1400" u="none" strike="noStrike">
                          <a:effectLst/>
                        </a:rPr>
                        <a:t>New York State Workers’ Compensation Board</a:t>
                      </a:r>
                      <a:endParaRPr lang="en-US" sz="1400" b="0" i="0" u="none" strike="noStrike">
                        <a:solidFill>
                          <a:srgbClr val="000000"/>
                        </a:solidFill>
                        <a:effectLst/>
                        <a:latin typeface="Calibri" panose="020F0502020204030204" pitchFamily="34" charset="0"/>
                      </a:endParaRPr>
                    </a:p>
                  </a:txBody>
                  <a:tcPr marL="7620" marR="7620" marT="7620"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7620" marR="7620" marT="7620" marB="0" anchor="b"/>
                </a:tc>
              </a:tr>
              <a:tr h="245155">
                <a:tc gridSpan="2">
                  <a:txBody>
                    <a:bodyPr/>
                    <a:lstStyle/>
                    <a:p>
                      <a:pPr algn="l" fontAlgn="b"/>
                      <a:r>
                        <a:rPr lang="en-US" sz="1100" u="none" strike="noStrike">
                          <a:effectLst/>
                        </a:rPr>
                        <a:t>Monitoring Unit</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r>
              <a:tr h="459666">
                <a:tc gridSpan="3">
                  <a:txBody>
                    <a:bodyPr/>
                    <a:lstStyle/>
                    <a:p>
                      <a:pPr algn="l" fontAlgn="ctr"/>
                      <a:r>
                        <a:rPr lang="en-US" sz="1100" u="none" strike="noStrike">
                          <a:effectLst/>
                        </a:rPr>
                        <a:t>Timely SROI Showing Initial Payment Summary Report</a:t>
                      </a:r>
                      <a:endParaRPr lang="en-US" sz="1100" b="0" i="0" u="none" strike="noStrike">
                        <a:solidFill>
                          <a:srgbClr val="000000"/>
                        </a:solidFill>
                        <a:effectLst/>
                        <a:latin typeface="Calibri" panose="020F0502020204030204" pitchFamily="34" charset="0"/>
                      </a:endParaRPr>
                    </a:p>
                  </a:txBody>
                  <a:tcPr marL="7620" marR="7620" marT="7620" marB="0" anchor="ct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r>
              <a:tr h="459666">
                <a:tc gridSpan="4">
                  <a:txBody>
                    <a:bodyPr/>
                    <a:lstStyle/>
                    <a:p>
                      <a:pPr algn="l" fontAlgn="b"/>
                      <a:r>
                        <a:rPr lang="en-US" sz="1100" u="none" strike="noStrike">
                          <a:effectLst/>
                        </a:rPr>
                        <a:t>Timely SROI Showing Initial Payment Received 1/1/2015 thru 3/31/2015</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r>
              <a:tr h="245155">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r>
              <a:tr h="255369">
                <a:tc gridSpan="2">
                  <a:txBody>
                    <a:bodyPr/>
                    <a:lstStyle/>
                    <a:p>
                      <a:pPr algn="l" fontAlgn="b"/>
                      <a:r>
                        <a:rPr lang="en-US" sz="1100" u="none" strike="noStrike">
                          <a:effectLst/>
                        </a:rPr>
                        <a:t>XYZ Ins Co</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r>
              <a:tr h="919330">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ctr"/>
                      <a:r>
                        <a:rPr lang="en-US" sz="1400" u="none" strike="noStrike">
                          <a:effectLst/>
                        </a:rPr>
                        <a:t>Carrier Code</a:t>
                      </a:r>
                      <a:endParaRPr lang="en-US"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400" u="none" strike="noStrike">
                          <a:effectLst/>
                        </a:rPr>
                        <a:t>Carrier Name</a:t>
                      </a:r>
                      <a:endParaRPr lang="en-US"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400" u="none" strike="noStrike">
                          <a:effectLst/>
                        </a:rPr>
                        <a:t>Total during reporting period</a:t>
                      </a:r>
                      <a:endParaRPr lang="en-US"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400" u="none" strike="noStrike">
                          <a:effectLst/>
                        </a:rPr>
                        <a:t>Timely</a:t>
                      </a:r>
                      <a:endParaRPr lang="en-US"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400" u="none" strike="noStrike">
                          <a:effectLst/>
                        </a:rPr>
                        <a:t>Untimely</a:t>
                      </a:r>
                      <a:endParaRPr lang="en-US"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400" u="none" strike="noStrike">
                          <a:effectLst/>
                        </a:rPr>
                        <a:t>Percent Timely</a:t>
                      </a:r>
                      <a:endParaRPr lang="en-US" sz="14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n-US" sz="1400" u="none" strike="noStrike">
                          <a:effectLst/>
                        </a:rPr>
                        <a:t>Average Days Late</a:t>
                      </a:r>
                      <a:endParaRPr lang="en-US" sz="1400" b="0" i="0" u="none" strike="noStrike">
                        <a:solidFill>
                          <a:srgbClr val="000000"/>
                        </a:solidFill>
                        <a:effectLst/>
                        <a:latin typeface="Calibri" panose="020F0502020204030204" pitchFamily="34" charset="0"/>
                      </a:endParaRPr>
                    </a:p>
                  </a:txBody>
                  <a:tcPr marL="7620" marR="7620" marT="7620" marB="0" anchor="ctr"/>
                </a:tc>
              </a:tr>
              <a:tr h="245155">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W000000</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100" u="none" strike="noStrike">
                          <a:effectLst/>
                        </a:rPr>
                        <a:t>XYZ Insurance Co</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100" u="none" strike="noStrike">
                          <a:effectLst/>
                        </a:rPr>
                        <a:t>25</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ctr"/>
                      <a:endParaRPr lang="en-US" sz="1100" u="none" strike="noStrike" dirty="0" smtClean="0">
                        <a:effectLst/>
                      </a:endParaRPr>
                    </a:p>
                    <a:p>
                      <a:pPr algn="ctr" fontAlgn="ctr"/>
                      <a:r>
                        <a:rPr lang="en-US" sz="1100" u="none" strike="noStrike" dirty="0" smtClean="0">
                          <a:effectLst/>
                        </a:rPr>
                        <a:t>9</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ctr"/>
                      <a:endParaRPr lang="en-US" sz="1100" u="none" strike="noStrike" dirty="0" smtClean="0">
                        <a:effectLst/>
                      </a:endParaRPr>
                    </a:p>
                    <a:p>
                      <a:pPr algn="ctr" fontAlgn="ctr"/>
                      <a:r>
                        <a:rPr lang="en-US" sz="1100" u="none" strike="noStrike" dirty="0" smtClean="0">
                          <a:effectLst/>
                        </a:rPr>
                        <a:t>36.0</a:t>
                      </a:r>
                      <a:r>
                        <a:rPr lang="en-US" sz="1100" u="none" strike="noStrike" dirty="0">
                          <a:effectLst/>
                        </a:rPr>
                        <a:t>%</a:t>
                      </a:r>
                      <a:endParaRPr lang="en-US" sz="11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1365486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 name="Title 1"/>
          <p:cNvSpPr>
            <a:spLocks noGrp="1"/>
          </p:cNvSpPr>
          <p:nvPr>
            <p:ph type="title"/>
          </p:nvPr>
        </p:nvSpPr>
        <p:spPr>
          <a:xfrm>
            <a:off x="0" y="857250"/>
            <a:ext cx="10144125" cy="990600"/>
          </a:xfrm>
        </p:spPr>
        <p:txBody>
          <a:bodyPr>
            <a:normAutofit fontScale="90000"/>
          </a:bodyPr>
          <a:lstStyle/>
          <a:p>
            <a:r>
              <a:rPr lang="en-US" sz="2800" b="1" dirty="0" smtClean="0">
                <a:solidFill>
                  <a:schemeClr val="accent1"/>
                </a:solidFill>
              </a:rPr>
              <a:t> </a:t>
            </a:r>
            <a:r>
              <a:rPr lang="en-US" sz="2700" b="1" dirty="0" smtClean="0">
                <a:solidFill>
                  <a:srgbClr val="002D73"/>
                </a:solidFill>
              </a:rPr>
              <a:t>Timeliness of </a:t>
            </a:r>
            <a:r>
              <a:rPr lang="en-US" sz="2700" b="1" dirty="0" err="1" smtClean="0">
                <a:solidFill>
                  <a:srgbClr val="002D73"/>
                </a:solidFill>
              </a:rPr>
              <a:t>SROI</a:t>
            </a:r>
            <a:r>
              <a:rPr lang="en-US" sz="2700" b="1" dirty="0" smtClean="0">
                <a:solidFill>
                  <a:srgbClr val="002D73"/>
                </a:solidFill>
              </a:rPr>
              <a:t> Showing Initial Payment Report</a:t>
            </a:r>
            <a:r>
              <a:rPr lang="en-US" sz="2800" b="1" dirty="0" smtClean="0">
                <a:solidFill>
                  <a:schemeClr val="accent1"/>
                </a:solidFill>
              </a:rPr>
              <a:t/>
            </a:r>
            <a:br>
              <a:rPr lang="en-US" sz="2800" b="1" dirty="0" smtClean="0">
                <a:solidFill>
                  <a:schemeClr val="accent1"/>
                </a:solidFill>
              </a:rPr>
            </a:br>
            <a:r>
              <a:rPr lang="en-US" sz="2800" b="1" dirty="0" smtClean="0">
                <a:solidFill>
                  <a:schemeClr val="accent1"/>
                </a:solidFill>
              </a:rPr>
              <a:t> </a:t>
            </a:r>
            <a:r>
              <a:rPr lang="en-US" dirty="0">
                <a:solidFill>
                  <a:srgbClr val="002776"/>
                </a:solidFill>
              </a:rPr>
              <a:t/>
            </a:r>
            <a:br>
              <a:rPr lang="en-US" dirty="0">
                <a:solidFill>
                  <a:srgbClr val="002776"/>
                </a:solidFill>
              </a:rPr>
            </a:br>
            <a:r>
              <a:rPr lang="en-US" sz="2800" b="1" dirty="0">
                <a:solidFill>
                  <a:schemeClr val="accent1"/>
                </a:solidFill>
              </a:rPr>
              <a:t/>
            </a:r>
            <a:br>
              <a:rPr lang="en-US" sz="2800" b="1" dirty="0">
                <a:solidFill>
                  <a:schemeClr val="accent1"/>
                </a:solidFill>
              </a:rPr>
            </a:br>
            <a:r>
              <a:rPr lang="en-US" sz="2800" b="1" dirty="0">
                <a:solidFill>
                  <a:schemeClr val="accent1"/>
                </a:solidFill>
              </a:rPr>
              <a:t/>
            </a:r>
            <a:br>
              <a:rPr lang="en-US" sz="2800" b="1" dirty="0">
                <a:solidFill>
                  <a:schemeClr val="accent1"/>
                </a:solidFill>
              </a:rPr>
            </a:br>
            <a:endParaRPr lang="en-US" sz="2800" b="1" dirty="0"/>
          </a:p>
        </p:txBody>
      </p:sp>
      <p:sp>
        <p:nvSpPr>
          <p:cNvPr id="2" name="Date Placeholder 1"/>
          <p:cNvSpPr>
            <a:spLocks noGrp="1"/>
          </p:cNvSpPr>
          <p:nvPr>
            <p:ph type="dt" sz="half" idx="10"/>
          </p:nvPr>
        </p:nvSpPr>
        <p:spPr/>
        <p:txBody>
          <a:bodyPr/>
          <a:lstStyle/>
          <a:p>
            <a:r>
              <a:rPr lang="en-US" dirty="0" smtClean="0"/>
              <a:t>5/19/2015</a:t>
            </a:r>
            <a:endParaRPr lang="en-US" dirty="0"/>
          </a:p>
        </p:txBody>
      </p:sp>
      <p:sp>
        <p:nvSpPr>
          <p:cNvPr id="5" name="Rectangle 4"/>
          <p:cNvSpPr/>
          <p:nvPr/>
        </p:nvSpPr>
        <p:spPr>
          <a:xfrm>
            <a:off x="689675" y="1295400"/>
            <a:ext cx="9244900" cy="2308324"/>
          </a:xfrm>
          <a:prstGeom prst="rect">
            <a:avLst/>
          </a:prstGeom>
        </p:spPr>
        <p:txBody>
          <a:bodyPr wrap="square">
            <a:spAutoFit/>
          </a:bodyPr>
          <a:lstStyle/>
          <a:p>
            <a:endParaRPr lang="en-US" dirty="0" smtClean="0">
              <a:solidFill>
                <a:srgbClr val="002060"/>
              </a:solidFill>
            </a:endParaRPr>
          </a:p>
          <a:p>
            <a:pPr lvl="1"/>
            <a:endParaRPr lang="en-US" dirty="0">
              <a:solidFill>
                <a:srgbClr val="002776"/>
              </a:solidFill>
            </a:endParaRPr>
          </a:p>
          <a:p>
            <a:pPr lvl="1"/>
            <a:endParaRPr lang="en-US" sz="1600" dirty="0">
              <a:solidFill>
                <a:srgbClr val="002776"/>
              </a:solidFill>
            </a:endParaRPr>
          </a:p>
          <a:p>
            <a:pPr lvl="1"/>
            <a:endParaRPr lang="en-US" sz="1400" dirty="0">
              <a:solidFill>
                <a:srgbClr val="002776"/>
              </a:solidFill>
            </a:endParaRPr>
          </a:p>
          <a:p>
            <a:pPr lvl="1"/>
            <a:endParaRPr lang="en-US" sz="1400" dirty="0">
              <a:solidFill>
                <a:srgbClr val="002776"/>
              </a:solidFill>
            </a:endParaRPr>
          </a:p>
          <a:p>
            <a:pPr lvl="2"/>
            <a:endParaRPr lang="en-US" sz="1400" dirty="0">
              <a:solidFill>
                <a:srgbClr val="002776"/>
              </a:solidFill>
            </a:endParaRPr>
          </a:p>
          <a:p>
            <a:pPr marL="742950" lvl="1" indent="-285750">
              <a:buFont typeface="Wingdings" panose="05000000000000000000" pitchFamily="2" charset="2"/>
              <a:buChar char="§"/>
            </a:pPr>
            <a:endParaRPr lang="en-US" sz="1400" dirty="0"/>
          </a:p>
          <a:p>
            <a:pPr marL="285750" indent="-285750">
              <a:buFont typeface="Arial" panose="020B0604020202020204" pitchFamily="34" charset="0"/>
              <a:buChar char="•"/>
            </a:pPr>
            <a:endParaRPr lang="en-US" dirty="0">
              <a:solidFill>
                <a:srgbClr val="002776"/>
              </a:solidFill>
            </a:endParaRPr>
          </a:p>
          <a:p>
            <a:endParaRPr lang="en-US" dirty="0">
              <a:solidFill>
                <a:srgbClr val="002776"/>
              </a:solidFill>
            </a:endParaRPr>
          </a:p>
        </p:txBody>
      </p:sp>
      <p:sp>
        <p:nvSpPr>
          <p:cNvPr id="6" name="Slide Number Placeholder 5"/>
          <p:cNvSpPr>
            <a:spLocks noGrp="1"/>
          </p:cNvSpPr>
          <p:nvPr>
            <p:ph type="sldNum" sz="quarter" idx="12"/>
          </p:nvPr>
        </p:nvSpPr>
        <p:spPr/>
        <p:txBody>
          <a:bodyPr/>
          <a:lstStyle/>
          <a:p>
            <a:fld id="{BB058067-43B8-4E0A-B575-A1270051252D}" type="slidenum">
              <a:rPr lang="en-US" smtClean="0"/>
              <a:pPr/>
              <a:t>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10570724"/>
              </p:ext>
            </p:extLst>
          </p:nvPr>
        </p:nvGraphicFramePr>
        <p:xfrm>
          <a:off x="139486" y="1168399"/>
          <a:ext cx="11877252" cy="5005894"/>
        </p:xfrm>
        <a:graphic>
          <a:graphicData uri="http://schemas.openxmlformats.org/drawingml/2006/table">
            <a:tbl>
              <a:tblPr>
                <a:tableStyleId>{5C22544A-7EE6-4342-B048-85BDC9FD1C3A}</a:tableStyleId>
              </a:tblPr>
              <a:tblGrid>
                <a:gridCol w="693342"/>
                <a:gridCol w="753634"/>
                <a:gridCol w="2185535"/>
                <a:gridCol w="1507265"/>
                <a:gridCol w="693342"/>
                <a:gridCol w="919434"/>
                <a:gridCol w="889287"/>
                <a:gridCol w="859141"/>
                <a:gridCol w="783777"/>
                <a:gridCol w="783777"/>
                <a:gridCol w="783777"/>
                <a:gridCol w="1024941"/>
              </a:tblGrid>
              <a:tr h="477260">
                <a:tc gridSpan="4">
                  <a:txBody>
                    <a:bodyPr/>
                    <a:lstStyle/>
                    <a:p>
                      <a:pPr algn="l" fontAlgn="ctr"/>
                      <a:r>
                        <a:rPr lang="en-US" sz="1000" u="none" strike="noStrike" dirty="0">
                          <a:effectLst/>
                        </a:rPr>
                        <a:t>New York State Workers’ Compensation Board</a:t>
                      </a:r>
                      <a:endParaRPr lang="en-US" sz="1000" b="0" i="0" u="none" strike="noStrike" dirty="0">
                        <a:solidFill>
                          <a:srgbClr val="000000"/>
                        </a:solidFill>
                        <a:effectLst/>
                        <a:latin typeface="Calibri" panose="020F0502020204030204" pitchFamily="34" charset="0"/>
                      </a:endParaRPr>
                    </a:p>
                  </a:txBody>
                  <a:tcPr marL="4382" marR="4382" marT="4382" marB="0" anchor="ct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 </a:t>
                      </a:r>
                      <a:endParaRPr lang="en-US" sz="1000" b="0" i="0" u="none" strike="noStrike">
                        <a:solidFill>
                          <a:srgbClr val="000000"/>
                        </a:solidFill>
                        <a:effectLst/>
                        <a:latin typeface="Calibri" panose="020F0502020204030204" pitchFamily="34" charset="0"/>
                      </a:endParaRPr>
                    </a:p>
                  </a:txBody>
                  <a:tcPr marL="4382" marR="4382" marT="4382" marB="0" anchor="b"/>
                </a:tc>
              </a:tr>
              <a:tr h="152706">
                <a:tc gridSpan="2">
                  <a:txBody>
                    <a:bodyPr/>
                    <a:lstStyle/>
                    <a:p>
                      <a:pPr algn="l" fontAlgn="b"/>
                      <a:r>
                        <a:rPr lang="en-US" sz="1000" u="none" strike="noStrike">
                          <a:effectLst/>
                        </a:rPr>
                        <a:t>Monitoring Unit</a:t>
                      </a:r>
                      <a:endParaRPr lang="en-US" sz="1000" b="0" i="0" u="none" strike="noStrike">
                        <a:solidFill>
                          <a:srgbClr val="000000"/>
                        </a:solidFill>
                        <a:effectLst/>
                        <a:latin typeface="Calibri" panose="020F0502020204030204" pitchFamily="34" charset="0"/>
                      </a:endParaRPr>
                    </a:p>
                  </a:txBody>
                  <a:tcPr marL="4382" marR="4382" marT="4382" marB="0" anchor="b"/>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r>
              <a:tr h="152706">
                <a:tc gridSpan="3">
                  <a:txBody>
                    <a:bodyPr/>
                    <a:lstStyle/>
                    <a:p>
                      <a:pPr algn="l" fontAlgn="ctr"/>
                      <a:r>
                        <a:rPr lang="en-US" sz="1000" u="none" strike="noStrike">
                          <a:effectLst/>
                        </a:rPr>
                        <a:t>Timely SROI Showing Initial Payment Detail Report</a:t>
                      </a:r>
                      <a:endParaRPr lang="en-US" sz="1000" b="0" i="0" u="none" strike="noStrike">
                        <a:solidFill>
                          <a:srgbClr val="000000"/>
                        </a:solidFill>
                        <a:effectLst/>
                        <a:latin typeface="Calibri" panose="020F0502020204030204" pitchFamily="34" charset="0"/>
                      </a:endParaRPr>
                    </a:p>
                  </a:txBody>
                  <a:tcPr marL="4382" marR="4382" marT="4382" marB="0" anchor="ct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r>
              <a:tr h="152706">
                <a:tc gridSpan="4">
                  <a:txBody>
                    <a:bodyPr/>
                    <a:lstStyle/>
                    <a:p>
                      <a:pPr algn="l" fontAlgn="b"/>
                      <a:r>
                        <a:rPr lang="en-US" sz="1000" u="none" strike="noStrike">
                          <a:effectLst/>
                        </a:rPr>
                        <a:t>Timely SROI Showing Initial Payment Received 1/1/2015 thru 3/31/2015</a:t>
                      </a:r>
                      <a:endParaRPr lang="en-US" sz="1000" b="0" i="0" u="none" strike="noStrike">
                        <a:solidFill>
                          <a:srgbClr val="000000"/>
                        </a:solidFill>
                        <a:effectLst/>
                        <a:latin typeface="Calibri" panose="020F0502020204030204" pitchFamily="34" charset="0"/>
                      </a:endParaRPr>
                    </a:p>
                  </a:txBody>
                  <a:tcPr marL="4382" marR="4382" marT="4382"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r>
              <a:tr h="152706">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r>
              <a:tr h="152706">
                <a:tc>
                  <a:txBody>
                    <a:bodyPr/>
                    <a:lstStyle/>
                    <a:p>
                      <a:pPr algn="l" fontAlgn="b"/>
                      <a:r>
                        <a:rPr lang="en-US" sz="1000" u="none" strike="noStrike">
                          <a:effectLst/>
                        </a:rPr>
                        <a:t>XYZ Ins</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4382" marR="4382" marT="4382" marB="0" anchor="b"/>
                </a:tc>
              </a:tr>
              <a:tr h="746458">
                <a:tc>
                  <a:txBody>
                    <a:bodyPr/>
                    <a:lstStyle/>
                    <a:p>
                      <a:pPr algn="ctr" fontAlgn="ctr"/>
                      <a:r>
                        <a:rPr lang="en-US" sz="1000" u="none" strike="noStrike">
                          <a:effectLst/>
                        </a:rPr>
                        <a:t>Case Id</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Employer FEIN</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Claim Administrator</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Sender</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SROI - Maint Type Code</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Claim Admin Claim Number</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Injury Date</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 Initial Date Disability Began</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 Date Employer Had Knowledge Date</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SROI Received Date</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**Date SROI Due</a:t>
                      </a:r>
                      <a:endParaRPr lang="en-US" sz="1000" b="0" i="0" u="none" strike="noStrike">
                        <a:solidFill>
                          <a:srgbClr val="000000"/>
                        </a:solidFill>
                        <a:effectLst/>
                        <a:latin typeface="Calibri" panose="020F0502020204030204" pitchFamily="34" charset="0"/>
                      </a:endParaRPr>
                    </a:p>
                  </a:txBody>
                  <a:tcPr marL="4382" marR="4382" marT="4382" marB="0" anchor="ctr"/>
                </a:tc>
                <a:tc>
                  <a:txBody>
                    <a:bodyPr/>
                    <a:lstStyle/>
                    <a:p>
                      <a:pPr algn="ctr" fontAlgn="ctr"/>
                      <a:r>
                        <a:rPr lang="en-US" sz="1000" u="none" strike="noStrike">
                          <a:effectLst/>
                        </a:rPr>
                        <a:t># of days Sroi Filing is late</a:t>
                      </a:r>
                      <a:endParaRPr lang="en-US" sz="1000" b="0" i="0" u="none" strike="noStrike">
                        <a:solidFill>
                          <a:srgbClr val="000000"/>
                        </a:solidFill>
                        <a:effectLst/>
                        <a:latin typeface="Calibri" panose="020F0502020204030204" pitchFamily="34" charset="0"/>
                      </a:endParaRPr>
                    </a:p>
                  </a:txBody>
                  <a:tcPr marL="4382" marR="4382" marT="4382" marB="0" anchor="ctr"/>
                </a:tc>
              </a:tr>
              <a:tr h="188104">
                <a:tc>
                  <a:txBody>
                    <a:bodyPr/>
                    <a:lstStyle/>
                    <a:p>
                      <a:pPr algn="ctr" fontAlgn="b"/>
                      <a:r>
                        <a:rPr lang="en-US" sz="1000" u="none" strike="noStrike">
                          <a:effectLst/>
                        </a:rPr>
                        <a:t>G0000000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07/10/2014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07/10/2014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01/26/2015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G1111111</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01/22/2015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01/23/2015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01/22/2015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G2222222</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08/06/2014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08/25/2014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G3333333</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01/06/2015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01/06/2015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G4444444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01/30/2015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01/30/2015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G5555555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12/09/2014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12/10/2014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12/09/2014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01/02/2015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12/29/2014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G6666666</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01/30/2015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01/30/2015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03/10/2015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03/09/2015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G7777777</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12/16/2014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12/17/2014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12/17/2014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01/05/2015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G8888888</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01/22/2015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02/12/2015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02/09/2015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3</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G9999999</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12/22/2014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12/23/2014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12/22/2014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01/13/2015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01/12/2015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G1222222</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02/11/2015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02/09/2015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G1333333</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02/04/2015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02/25/2015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02/23/2015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G1444444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01/13/2015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01/15/2015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02/10/2015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02/09/2015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G1555555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01/18/2015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01/17/2015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02/06/2015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02/05/2015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4382" marR="4382" marT="4382" marB="0" anchor="b"/>
                </a:tc>
              </a:tr>
              <a:tr h="188104">
                <a:tc>
                  <a:txBody>
                    <a:bodyPr/>
                    <a:lstStyle/>
                    <a:p>
                      <a:pPr algn="ctr" fontAlgn="b"/>
                      <a:r>
                        <a:rPr lang="en-US" sz="1000" u="none" strike="noStrike">
                          <a:effectLst/>
                        </a:rPr>
                        <a:t>G1666666</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0000000</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01/05/2015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01/06/2015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01/05/2015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02/13/2015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01/26/2015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18</a:t>
                      </a:r>
                      <a:endParaRPr lang="en-US" sz="1000" b="0" i="0" u="none" strike="noStrike">
                        <a:solidFill>
                          <a:srgbClr val="000000"/>
                        </a:solidFill>
                        <a:effectLst/>
                        <a:latin typeface="Calibri" panose="020F0502020204030204" pitchFamily="34" charset="0"/>
                      </a:endParaRPr>
                    </a:p>
                  </a:txBody>
                  <a:tcPr marL="4382" marR="4382" marT="4382" marB="0" anchor="b"/>
                </a:tc>
              </a:tr>
              <a:tr h="0">
                <a:tc>
                  <a:txBody>
                    <a:bodyPr/>
                    <a:lstStyle/>
                    <a:p>
                      <a:pPr algn="ctr" fontAlgn="b"/>
                      <a:r>
                        <a:rPr lang="en-US" sz="1000" u="none" strike="noStrike">
                          <a:effectLst/>
                        </a:rPr>
                        <a:t>G1777777</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xxxxxxx</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l" fontAlgn="b"/>
                      <a:r>
                        <a:rPr lang="en-US" sz="1000" u="none" strike="noStrike">
                          <a:effectLst/>
                        </a:rPr>
                        <a:t>XYZ Insurance Co</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IP</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dirty="0">
                          <a:effectLst/>
                        </a:rPr>
                        <a:t>0000000</a:t>
                      </a:r>
                      <a:endParaRPr lang="en-US" sz="1000" b="0" i="0" u="none" strike="noStrike" dirty="0">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12/12/2014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12/12/2014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12/09/2014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01/09/2015</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a:effectLst/>
                        </a:rPr>
                        <a:t>12/30/2014</a:t>
                      </a:r>
                      <a:endParaRPr lang="en-US" sz="1000" b="0" i="0" u="none" strike="noStrike">
                        <a:solidFill>
                          <a:srgbClr val="000000"/>
                        </a:solidFill>
                        <a:effectLst/>
                        <a:latin typeface="Calibri" panose="020F0502020204030204" pitchFamily="34" charset="0"/>
                      </a:endParaRPr>
                    </a:p>
                  </a:txBody>
                  <a:tcPr marL="4382" marR="4382" marT="4382" marB="0" anchor="b"/>
                </a:tc>
                <a:tc>
                  <a:txBody>
                    <a:bodyPr/>
                    <a:lstStyle/>
                    <a:p>
                      <a:pPr algn="ctr" fontAlgn="b"/>
                      <a:r>
                        <a:rPr lang="en-US" sz="1000" u="none" strike="noStrike" dirty="0">
                          <a:effectLst/>
                        </a:rPr>
                        <a:t>10</a:t>
                      </a:r>
                      <a:endParaRPr lang="en-US" sz="1000" b="0" i="0" u="none" strike="noStrike" dirty="0">
                        <a:solidFill>
                          <a:srgbClr val="000000"/>
                        </a:solidFill>
                        <a:effectLst/>
                        <a:latin typeface="Calibri" panose="020F0502020204030204" pitchFamily="34" charset="0"/>
                      </a:endParaRPr>
                    </a:p>
                  </a:txBody>
                  <a:tcPr marL="4382" marR="4382" marT="4382" marB="0" anchor="b"/>
                </a:tc>
              </a:tr>
            </a:tbl>
          </a:graphicData>
        </a:graphic>
      </p:graphicFrame>
    </p:spTree>
    <p:extLst>
      <p:ext uri="{BB962C8B-B14F-4D97-AF65-F5344CB8AC3E}">
        <p14:creationId xmlns:p14="http://schemas.microsoft.com/office/powerpoint/2010/main" val="1434363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5/19/2015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9</a:t>
            </a:fld>
            <a:endParaRPr lang="en-US" dirty="0"/>
          </a:p>
        </p:txBody>
      </p:sp>
      <p:sp>
        <p:nvSpPr>
          <p:cNvPr id="4" name="Title 3"/>
          <p:cNvSpPr>
            <a:spLocks noGrp="1"/>
          </p:cNvSpPr>
          <p:nvPr>
            <p:ph type="title"/>
          </p:nvPr>
        </p:nvSpPr>
        <p:spPr/>
        <p:txBody>
          <a:bodyPr/>
          <a:lstStyle/>
          <a:p>
            <a:r>
              <a:rPr lang="en-US" dirty="0" smtClean="0"/>
              <a:t>Monitoring Compliance</a:t>
            </a:r>
            <a:endParaRPr lang="en-US" dirty="0"/>
          </a:p>
        </p:txBody>
      </p:sp>
      <p:sp>
        <p:nvSpPr>
          <p:cNvPr id="5" name="Text Placeholder 4"/>
          <p:cNvSpPr>
            <a:spLocks noGrp="1"/>
          </p:cNvSpPr>
          <p:nvPr>
            <p:ph type="body" idx="1"/>
          </p:nvPr>
        </p:nvSpPr>
        <p:spPr/>
        <p:txBody>
          <a:bodyPr/>
          <a:lstStyle/>
          <a:p>
            <a:r>
              <a:rPr lang="en-US" dirty="0" smtClean="0"/>
              <a:t>Timeliness of </a:t>
            </a:r>
            <a:r>
              <a:rPr lang="en-US" dirty="0" err="1" smtClean="0"/>
              <a:t>SROI</a:t>
            </a:r>
            <a:endParaRPr lang="en-US" dirty="0"/>
          </a:p>
        </p:txBody>
      </p:sp>
    </p:spTree>
    <p:extLst>
      <p:ext uri="{BB962C8B-B14F-4D97-AF65-F5344CB8AC3E}">
        <p14:creationId xmlns:p14="http://schemas.microsoft.com/office/powerpoint/2010/main" val="2383086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ard Template.pptx" id="{BBF55D27-912D-4F64-81FD-6CE343A5BC51}" vid="{3E656F02-01F8-436B-A50B-2E21E3E2A4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Board Template</Template>
  <TotalTime>3148</TotalTime>
  <Words>3184</Words>
  <Application>Microsoft Office PowerPoint</Application>
  <PresentationFormat>Widescreen</PresentationFormat>
  <Paragraphs>993</Paragraphs>
  <Slides>36</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Wingdings</vt:lpstr>
      <vt:lpstr>Office Theme</vt:lpstr>
      <vt:lpstr>NYS Workers’ Compensation System</vt:lpstr>
      <vt:lpstr> Agenda</vt:lpstr>
      <vt:lpstr>How We Are Measuring</vt:lpstr>
      <vt:lpstr> How We Are Measuring  Timeliness of SROI showing Initial Payment of Compensation   </vt:lpstr>
      <vt:lpstr> How We Are Measuring  Timeliness of SROI showing Initial Payment of Compensation   </vt:lpstr>
      <vt:lpstr>Timeliness of SROI Report</vt:lpstr>
      <vt:lpstr>Timeliness of SROI Showing Initial Payment Report</vt:lpstr>
      <vt:lpstr> Timeliness of SROI Showing Initial Payment Report     </vt:lpstr>
      <vt:lpstr>Monitoring Compliance</vt:lpstr>
      <vt:lpstr>Monitoring Compliance</vt:lpstr>
      <vt:lpstr>Monitoring Compliance</vt:lpstr>
      <vt:lpstr>How We Are Measuring</vt:lpstr>
      <vt:lpstr> How We Are Measuring  Timeliness of the Initial Payment of Compensation   </vt:lpstr>
      <vt:lpstr>How We Are Measuring Timeliness of the Initial Payment of Compensation</vt:lpstr>
      <vt:lpstr>How We Are Measuring Timeliness of the Initial Payment of Compensation</vt:lpstr>
      <vt:lpstr>Monitoring Compliance</vt:lpstr>
      <vt:lpstr>Monitoring Compliance</vt:lpstr>
      <vt:lpstr>Monitoring Compliance</vt:lpstr>
      <vt:lpstr>Timeliness of Initial Payment Report</vt:lpstr>
      <vt:lpstr>Timeliness of Initial Payment Report</vt:lpstr>
      <vt:lpstr>Timeliness of Initial Payment Report</vt:lpstr>
      <vt:lpstr>Proper Filing</vt:lpstr>
      <vt:lpstr>Proper E-Claims Filing</vt:lpstr>
      <vt:lpstr>Proper E-Claims Filing</vt:lpstr>
      <vt:lpstr>Proper E-Claims Filing</vt:lpstr>
      <vt:lpstr>Registration Process </vt:lpstr>
      <vt:lpstr>PowerPoint Presentation</vt:lpstr>
      <vt:lpstr>Questions Received</vt:lpstr>
      <vt:lpstr>Questions:</vt:lpstr>
      <vt:lpstr>Questions:</vt:lpstr>
      <vt:lpstr>Questions:</vt:lpstr>
      <vt:lpstr>Questions:</vt:lpstr>
      <vt:lpstr>Upcoming Measurements</vt:lpstr>
      <vt:lpstr>PowerPoint Presentation</vt:lpstr>
      <vt:lpstr>Tentative Timetable</vt:lpstr>
      <vt:lpstr>PowerPoint Presentation</vt:lpstr>
    </vt:vector>
  </TitlesOfParts>
  <Company>New York State Workers' Compensation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Gifford</dc:creator>
  <cp:lastModifiedBy>Hughes, Denise</cp:lastModifiedBy>
  <cp:revision>91</cp:revision>
  <cp:lastPrinted>2016-03-09T19:17:39Z</cp:lastPrinted>
  <dcterms:created xsi:type="dcterms:W3CDTF">2015-04-30T16:26:49Z</dcterms:created>
  <dcterms:modified xsi:type="dcterms:W3CDTF">2016-03-10T14:27:16Z</dcterms:modified>
</cp:coreProperties>
</file>